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90" r:id="rId2"/>
    <p:sldId id="283" r:id="rId3"/>
    <p:sldId id="258" r:id="rId4"/>
    <p:sldId id="279" r:id="rId5"/>
    <p:sldId id="284" r:id="rId6"/>
    <p:sldId id="285" r:id="rId7"/>
    <p:sldId id="286" r:id="rId8"/>
    <p:sldId id="287" r:id="rId9"/>
    <p:sldId id="288" r:id="rId10"/>
    <p:sldId id="289"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6"/>
    <p:restoredTop sz="94719"/>
  </p:normalViewPr>
  <p:slideViewPr>
    <p:cSldViewPr snapToGrid="0">
      <p:cViewPr varScale="1">
        <p:scale>
          <a:sx n="119" d="100"/>
          <a:sy n="119" d="100"/>
        </p:scale>
        <p:origin x="232"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40FA98-07CD-4BC1-9FF2-7CD5F136F57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3492C66-3A1C-4E48-B83D-0504D10C264D}">
      <dgm:prSet/>
      <dgm:spPr/>
      <dgm:t>
        <a:bodyPr/>
        <a:lstStyle/>
        <a:p>
          <a:r>
            <a:rPr lang="en-US"/>
            <a:t>MIT Licensed software with source code on GitHub that outputs the sitting position of a person when the lateral view of the person is given as input. </a:t>
          </a:r>
        </a:p>
      </dgm:t>
    </dgm:pt>
    <dgm:pt modelId="{3D1D2516-3D24-4D46-BF16-27850550103E}" type="parTrans" cxnId="{0C389F63-A31F-4ED2-9986-478B6FF897B7}">
      <dgm:prSet/>
      <dgm:spPr/>
      <dgm:t>
        <a:bodyPr/>
        <a:lstStyle/>
        <a:p>
          <a:endParaRPr lang="en-US"/>
        </a:p>
      </dgm:t>
    </dgm:pt>
    <dgm:pt modelId="{680A31AE-B5ED-4AD1-91AA-052D62FF970E}" type="sibTrans" cxnId="{0C389F63-A31F-4ED2-9986-478B6FF897B7}">
      <dgm:prSet/>
      <dgm:spPr/>
      <dgm:t>
        <a:bodyPr/>
        <a:lstStyle/>
        <a:p>
          <a:endParaRPr lang="en-US"/>
        </a:p>
      </dgm:t>
    </dgm:pt>
    <dgm:pt modelId="{AC7B3180-79A1-4B2E-A3A8-3A049CCDF9D4}">
      <dgm:prSet/>
      <dgm:spPr/>
      <dgm:t>
        <a:bodyPr/>
        <a:lstStyle/>
        <a:p>
          <a:r>
            <a:rPr lang="en-US"/>
            <a:t>Output determines position of the back (straight, hunchback, reclined), position of the hands (folded vs not folded), and kneeling (i.e., feet curled behind the knees).  </a:t>
          </a:r>
        </a:p>
      </dgm:t>
    </dgm:pt>
    <dgm:pt modelId="{D4386CB0-6F5A-4083-9547-4BFE95F792FF}" type="parTrans" cxnId="{982F53B3-2094-46F9-A6CB-9292FA6099D2}">
      <dgm:prSet/>
      <dgm:spPr/>
      <dgm:t>
        <a:bodyPr/>
        <a:lstStyle/>
        <a:p>
          <a:endParaRPr lang="en-US"/>
        </a:p>
      </dgm:t>
    </dgm:pt>
    <dgm:pt modelId="{211EFFBC-0460-4B85-B6BA-58CD1BE6A8F8}" type="sibTrans" cxnId="{982F53B3-2094-46F9-A6CB-9292FA6099D2}">
      <dgm:prSet/>
      <dgm:spPr/>
      <dgm:t>
        <a:bodyPr/>
        <a:lstStyle/>
        <a:p>
          <a:endParaRPr lang="en-US"/>
        </a:p>
      </dgm:t>
    </dgm:pt>
    <dgm:pt modelId="{C784A513-C5A7-4FCB-BDAD-65F7E540D67A}">
      <dgm:prSet/>
      <dgm:spPr/>
      <dgm:t>
        <a:bodyPr/>
        <a:lstStyle/>
        <a:p>
          <a:r>
            <a:rPr lang="en-US"/>
            <a:t>Uses a trained Keras model of OpenPose to detect keypoints of the human body, which are used to estimate the sitting posture of the person. </a:t>
          </a:r>
        </a:p>
      </dgm:t>
    </dgm:pt>
    <dgm:pt modelId="{172DEC1B-6C8D-4EFA-8097-C58DAC55F368}" type="parTrans" cxnId="{A385E5B9-AE2A-4B8B-863A-0412956A4DC4}">
      <dgm:prSet/>
      <dgm:spPr/>
      <dgm:t>
        <a:bodyPr/>
        <a:lstStyle/>
        <a:p>
          <a:endParaRPr lang="en-US"/>
        </a:p>
      </dgm:t>
    </dgm:pt>
    <dgm:pt modelId="{A777EE41-6D4E-47C5-AB76-7EC72D3B818B}" type="sibTrans" cxnId="{A385E5B9-AE2A-4B8B-863A-0412956A4DC4}">
      <dgm:prSet/>
      <dgm:spPr/>
      <dgm:t>
        <a:bodyPr/>
        <a:lstStyle/>
        <a:p>
          <a:endParaRPr lang="en-US"/>
        </a:p>
      </dgm:t>
    </dgm:pt>
    <dgm:pt modelId="{22EC823A-C70B-3544-A59B-D3F67C346FCA}" type="pres">
      <dgm:prSet presAssocID="{6240FA98-07CD-4BC1-9FF2-7CD5F136F57C}" presName="linear" presStyleCnt="0">
        <dgm:presLayoutVars>
          <dgm:animLvl val="lvl"/>
          <dgm:resizeHandles val="exact"/>
        </dgm:presLayoutVars>
      </dgm:prSet>
      <dgm:spPr/>
    </dgm:pt>
    <dgm:pt modelId="{132828E4-6B13-3142-B329-EA842FB2B5E6}" type="pres">
      <dgm:prSet presAssocID="{73492C66-3A1C-4E48-B83D-0504D10C264D}" presName="parentText" presStyleLbl="node1" presStyleIdx="0" presStyleCnt="3">
        <dgm:presLayoutVars>
          <dgm:chMax val="0"/>
          <dgm:bulletEnabled val="1"/>
        </dgm:presLayoutVars>
      </dgm:prSet>
      <dgm:spPr/>
    </dgm:pt>
    <dgm:pt modelId="{1AD78910-8744-5548-ACB8-017E466E714C}" type="pres">
      <dgm:prSet presAssocID="{680A31AE-B5ED-4AD1-91AA-052D62FF970E}" presName="spacer" presStyleCnt="0"/>
      <dgm:spPr/>
    </dgm:pt>
    <dgm:pt modelId="{12167634-0E06-D248-84E0-637651DB446F}" type="pres">
      <dgm:prSet presAssocID="{AC7B3180-79A1-4B2E-A3A8-3A049CCDF9D4}" presName="parentText" presStyleLbl="node1" presStyleIdx="1" presStyleCnt="3">
        <dgm:presLayoutVars>
          <dgm:chMax val="0"/>
          <dgm:bulletEnabled val="1"/>
        </dgm:presLayoutVars>
      </dgm:prSet>
      <dgm:spPr/>
    </dgm:pt>
    <dgm:pt modelId="{484E155E-1C91-AE45-9921-453ADFF5C622}" type="pres">
      <dgm:prSet presAssocID="{211EFFBC-0460-4B85-B6BA-58CD1BE6A8F8}" presName="spacer" presStyleCnt="0"/>
      <dgm:spPr/>
    </dgm:pt>
    <dgm:pt modelId="{1B502EE7-21BF-9249-A2FD-8E5F3BAC9A24}" type="pres">
      <dgm:prSet presAssocID="{C784A513-C5A7-4FCB-BDAD-65F7E540D67A}" presName="parentText" presStyleLbl="node1" presStyleIdx="2" presStyleCnt="3">
        <dgm:presLayoutVars>
          <dgm:chMax val="0"/>
          <dgm:bulletEnabled val="1"/>
        </dgm:presLayoutVars>
      </dgm:prSet>
      <dgm:spPr/>
    </dgm:pt>
  </dgm:ptLst>
  <dgm:cxnLst>
    <dgm:cxn modelId="{AFAECB1C-F710-2447-AF10-FE794D6FA5AD}" type="presOf" srcId="{C784A513-C5A7-4FCB-BDAD-65F7E540D67A}" destId="{1B502EE7-21BF-9249-A2FD-8E5F3BAC9A24}" srcOrd="0" destOrd="0" presId="urn:microsoft.com/office/officeart/2005/8/layout/vList2"/>
    <dgm:cxn modelId="{0C389F63-A31F-4ED2-9986-478B6FF897B7}" srcId="{6240FA98-07CD-4BC1-9FF2-7CD5F136F57C}" destId="{73492C66-3A1C-4E48-B83D-0504D10C264D}" srcOrd="0" destOrd="0" parTransId="{3D1D2516-3D24-4D46-BF16-27850550103E}" sibTransId="{680A31AE-B5ED-4AD1-91AA-052D62FF970E}"/>
    <dgm:cxn modelId="{A0F59D7E-9CEB-2143-A6DC-C1AC34BA7787}" type="presOf" srcId="{AC7B3180-79A1-4B2E-A3A8-3A049CCDF9D4}" destId="{12167634-0E06-D248-84E0-637651DB446F}" srcOrd="0" destOrd="0" presId="urn:microsoft.com/office/officeart/2005/8/layout/vList2"/>
    <dgm:cxn modelId="{22AF4C8E-1773-264B-A4EF-4006EBB5175D}" type="presOf" srcId="{6240FA98-07CD-4BC1-9FF2-7CD5F136F57C}" destId="{22EC823A-C70B-3544-A59B-D3F67C346FCA}" srcOrd="0" destOrd="0" presId="urn:microsoft.com/office/officeart/2005/8/layout/vList2"/>
    <dgm:cxn modelId="{B606A99E-6CA4-9E49-A4DC-040183E103A6}" type="presOf" srcId="{73492C66-3A1C-4E48-B83D-0504D10C264D}" destId="{132828E4-6B13-3142-B329-EA842FB2B5E6}" srcOrd="0" destOrd="0" presId="urn:microsoft.com/office/officeart/2005/8/layout/vList2"/>
    <dgm:cxn modelId="{982F53B3-2094-46F9-A6CB-9292FA6099D2}" srcId="{6240FA98-07CD-4BC1-9FF2-7CD5F136F57C}" destId="{AC7B3180-79A1-4B2E-A3A8-3A049CCDF9D4}" srcOrd="1" destOrd="0" parTransId="{D4386CB0-6F5A-4083-9547-4BFE95F792FF}" sibTransId="{211EFFBC-0460-4B85-B6BA-58CD1BE6A8F8}"/>
    <dgm:cxn modelId="{A385E5B9-AE2A-4B8B-863A-0412956A4DC4}" srcId="{6240FA98-07CD-4BC1-9FF2-7CD5F136F57C}" destId="{C784A513-C5A7-4FCB-BDAD-65F7E540D67A}" srcOrd="2" destOrd="0" parTransId="{172DEC1B-6C8D-4EFA-8097-C58DAC55F368}" sibTransId="{A777EE41-6D4E-47C5-AB76-7EC72D3B818B}"/>
    <dgm:cxn modelId="{37292C6E-CF9C-7A40-9C27-E25ECAF38A62}" type="presParOf" srcId="{22EC823A-C70B-3544-A59B-D3F67C346FCA}" destId="{132828E4-6B13-3142-B329-EA842FB2B5E6}" srcOrd="0" destOrd="0" presId="urn:microsoft.com/office/officeart/2005/8/layout/vList2"/>
    <dgm:cxn modelId="{3DBD3ECE-7D60-B443-B319-5617D0D8FA00}" type="presParOf" srcId="{22EC823A-C70B-3544-A59B-D3F67C346FCA}" destId="{1AD78910-8744-5548-ACB8-017E466E714C}" srcOrd="1" destOrd="0" presId="urn:microsoft.com/office/officeart/2005/8/layout/vList2"/>
    <dgm:cxn modelId="{046214D6-E6D2-4145-AD80-6EA0B549E800}" type="presParOf" srcId="{22EC823A-C70B-3544-A59B-D3F67C346FCA}" destId="{12167634-0E06-D248-84E0-637651DB446F}" srcOrd="2" destOrd="0" presId="urn:microsoft.com/office/officeart/2005/8/layout/vList2"/>
    <dgm:cxn modelId="{113203B4-BA37-7149-91BE-E9E106E8B7D7}" type="presParOf" srcId="{22EC823A-C70B-3544-A59B-D3F67C346FCA}" destId="{484E155E-1C91-AE45-9921-453ADFF5C622}" srcOrd="3" destOrd="0" presId="urn:microsoft.com/office/officeart/2005/8/layout/vList2"/>
    <dgm:cxn modelId="{76F2BC81-D68D-234E-9CCC-B9BAAF24C76F}" type="presParOf" srcId="{22EC823A-C70B-3544-A59B-D3F67C346FCA}" destId="{1B502EE7-21BF-9249-A2FD-8E5F3BAC9A24}"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2828E4-6B13-3142-B329-EA842FB2B5E6}">
      <dsp:nvSpPr>
        <dsp:cNvPr id="0" name=""/>
        <dsp:cNvSpPr/>
      </dsp:nvSpPr>
      <dsp:spPr>
        <a:xfrm>
          <a:off x="0" y="242581"/>
          <a:ext cx="6002111" cy="104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MIT Licensed software with source code on GitHub that outputs the sitting position of a person when the lateral view of the person is given as input. </a:t>
          </a:r>
        </a:p>
      </dsp:txBody>
      <dsp:txXfrm>
        <a:off x="51003" y="293584"/>
        <a:ext cx="5900105" cy="942803"/>
      </dsp:txXfrm>
    </dsp:sp>
    <dsp:sp modelId="{12167634-0E06-D248-84E0-637651DB446F}">
      <dsp:nvSpPr>
        <dsp:cNvPr id="0" name=""/>
        <dsp:cNvSpPr/>
      </dsp:nvSpPr>
      <dsp:spPr>
        <a:xfrm>
          <a:off x="0" y="1342111"/>
          <a:ext cx="6002111" cy="104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Output determines position of the back (straight, hunchback, reclined), position of the hands (folded vs not folded), and kneeling (i.e., feet curled behind the knees).  </a:t>
          </a:r>
        </a:p>
      </dsp:txBody>
      <dsp:txXfrm>
        <a:off x="51003" y="1393114"/>
        <a:ext cx="5900105" cy="942803"/>
      </dsp:txXfrm>
    </dsp:sp>
    <dsp:sp modelId="{1B502EE7-21BF-9249-A2FD-8E5F3BAC9A24}">
      <dsp:nvSpPr>
        <dsp:cNvPr id="0" name=""/>
        <dsp:cNvSpPr/>
      </dsp:nvSpPr>
      <dsp:spPr>
        <a:xfrm>
          <a:off x="0" y="2441641"/>
          <a:ext cx="6002111" cy="104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Uses a trained Keras model of OpenPose to detect keypoints of the human body, which are used to estimate the sitting posture of the person. </a:t>
          </a:r>
        </a:p>
      </dsp:txBody>
      <dsp:txXfrm>
        <a:off x="51003" y="2492644"/>
        <a:ext cx="5900105" cy="94280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EFBF2-232F-3B45-91A9-821C3801796B}" type="datetimeFigureOut">
              <a:rPr lang="en-US" smtClean="0"/>
              <a:t>1/29/24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0B28F-79BB-E64D-AC08-0665B48D5991}" type="slidenum">
              <a:rPr lang="en-US" smtClean="0"/>
              <a:t>‹#›</a:t>
            </a:fld>
            <a:endParaRPr lang="en-US"/>
          </a:p>
        </p:txBody>
      </p:sp>
    </p:spTree>
    <p:extLst>
      <p:ext uri="{BB962C8B-B14F-4D97-AF65-F5344CB8AC3E}">
        <p14:creationId xmlns:p14="http://schemas.microsoft.com/office/powerpoint/2010/main" val="3410884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b46881c9bb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2b46881c9bb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b46881c9bb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g2b46881c9bb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b46881c9bb_1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g2b46881c9bb_1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b46881c9bb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g2b46881c9bb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b46881c9bb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g2b46881c9bb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b46881c9b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g2b46881c9b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b46881c9bb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2b46881c9bb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b46881c9bb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g2b46881c9bb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b46881c9bb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g2b46881c9bb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b46881c9bb_1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g2b46881c9bb_1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b46881c9bb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g2b46881c9bb_1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b46881c9bb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2b46881c9bb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FE86-B011-C1B4-24DC-F6D6F499DB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E9426A-0B2E-3BFE-0D41-4BFFDD3EE4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1A19DD-FA1C-91E6-E30D-AEFB345550FF}"/>
              </a:ext>
            </a:extLst>
          </p:cNvPr>
          <p:cNvSpPr>
            <a:spLocks noGrp="1"/>
          </p:cNvSpPr>
          <p:nvPr>
            <p:ph type="dt" sz="half" idx="10"/>
          </p:nvPr>
        </p:nvSpPr>
        <p:spPr/>
        <p:txBody>
          <a:bodyPr/>
          <a:lstStyle/>
          <a:p>
            <a:fld id="{138A2136-87FD-4543-8F46-AE3F8387A80F}" type="datetimeFigureOut">
              <a:rPr lang="en-US" smtClean="0"/>
              <a:t>1/28/24</a:t>
            </a:fld>
            <a:endParaRPr lang="en-US"/>
          </a:p>
        </p:txBody>
      </p:sp>
      <p:sp>
        <p:nvSpPr>
          <p:cNvPr id="5" name="Footer Placeholder 4">
            <a:extLst>
              <a:ext uri="{FF2B5EF4-FFF2-40B4-BE49-F238E27FC236}">
                <a16:creationId xmlns:a16="http://schemas.microsoft.com/office/drawing/2014/main" id="{C76D65B3-0C19-5BF0-B070-A6FE50EF4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6A7140-0430-9B5A-C2EB-1C0A8CCC7102}"/>
              </a:ext>
            </a:extLst>
          </p:cNvPr>
          <p:cNvSpPr>
            <a:spLocks noGrp="1"/>
          </p:cNvSpPr>
          <p:nvPr>
            <p:ph type="sldNum" sz="quarter" idx="12"/>
          </p:nvPr>
        </p:nvSpPr>
        <p:spPr/>
        <p:txBody>
          <a:bodyPr/>
          <a:lstStyle/>
          <a:p>
            <a:fld id="{A9E89B06-1100-AA42-95B5-306EDD9E36D0}" type="slidenum">
              <a:rPr lang="en-US" smtClean="0"/>
              <a:t>‹#›</a:t>
            </a:fld>
            <a:endParaRPr lang="en-US"/>
          </a:p>
        </p:txBody>
      </p:sp>
    </p:spTree>
    <p:extLst>
      <p:ext uri="{BB962C8B-B14F-4D97-AF65-F5344CB8AC3E}">
        <p14:creationId xmlns:p14="http://schemas.microsoft.com/office/powerpoint/2010/main" val="930502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8AA3F-2343-8BB2-611D-5648AFD61B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21D0AF-3526-B7E0-CA0A-EF27CBDD0B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13069-87B4-CCAC-4CFC-1A505B942663}"/>
              </a:ext>
            </a:extLst>
          </p:cNvPr>
          <p:cNvSpPr>
            <a:spLocks noGrp="1"/>
          </p:cNvSpPr>
          <p:nvPr>
            <p:ph type="dt" sz="half" idx="10"/>
          </p:nvPr>
        </p:nvSpPr>
        <p:spPr/>
        <p:txBody>
          <a:bodyPr/>
          <a:lstStyle/>
          <a:p>
            <a:fld id="{138A2136-87FD-4543-8F46-AE3F8387A80F}" type="datetimeFigureOut">
              <a:rPr lang="en-US" smtClean="0"/>
              <a:t>1/28/24</a:t>
            </a:fld>
            <a:endParaRPr lang="en-US"/>
          </a:p>
        </p:txBody>
      </p:sp>
      <p:sp>
        <p:nvSpPr>
          <p:cNvPr id="5" name="Footer Placeholder 4">
            <a:extLst>
              <a:ext uri="{FF2B5EF4-FFF2-40B4-BE49-F238E27FC236}">
                <a16:creationId xmlns:a16="http://schemas.microsoft.com/office/drawing/2014/main" id="{91AF7823-2095-A176-6CD9-4BA3984F54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F3C34-BBFB-4C00-98EC-907410B10A5B}"/>
              </a:ext>
            </a:extLst>
          </p:cNvPr>
          <p:cNvSpPr>
            <a:spLocks noGrp="1"/>
          </p:cNvSpPr>
          <p:nvPr>
            <p:ph type="sldNum" sz="quarter" idx="12"/>
          </p:nvPr>
        </p:nvSpPr>
        <p:spPr/>
        <p:txBody>
          <a:bodyPr/>
          <a:lstStyle/>
          <a:p>
            <a:fld id="{A9E89B06-1100-AA42-95B5-306EDD9E36D0}" type="slidenum">
              <a:rPr lang="en-US" smtClean="0"/>
              <a:t>‹#›</a:t>
            </a:fld>
            <a:endParaRPr lang="en-US"/>
          </a:p>
        </p:txBody>
      </p:sp>
    </p:spTree>
    <p:extLst>
      <p:ext uri="{BB962C8B-B14F-4D97-AF65-F5344CB8AC3E}">
        <p14:creationId xmlns:p14="http://schemas.microsoft.com/office/powerpoint/2010/main" val="798039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C8AC6B-5537-25C7-0C74-49757F2D3E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FEA5A6-1D33-9A70-B18E-1235FEF1A3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F9832B-301C-0331-84A7-11FC5BF45652}"/>
              </a:ext>
            </a:extLst>
          </p:cNvPr>
          <p:cNvSpPr>
            <a:spLocks noGrp="1"/>
          </p:cNvSpPr>
          <p:nvPr>
            <p:ph type="dt" sz="half" idx="10"/>
          </p:nvPr>
        </p:nvSpPr>
        <p:spPr/>
        <p:txBody>
          <a:bodyPr/>
          <a:lstStyle/>
          <a:p>
            <a:fld id="{138A2136-87FD-4543-8F46-AE3F8387A80F}" type="datetimeFigureOut">
              <a:rPr lang="en-US" smtClean="0"/>
              <a:t>1/28/24</a:t>
            </a:fld>
            <a:endParaRPr lang="en-US"/>
          </a:p>
        </p:txBody>
      </p:sp>
      <p:sp>
        <p:nvSpPr>
          <p:cNvPr id="5" name="Footer Placeholder 4">
            <a:extLst>
              <a:ext uri="{FF2B5EF4-FFF2-40B4-BE49-F238E27FC236}">
                <a16:creationId xmlns:a16="http://schemas.microsoft.com/office/drawing/2014/main" id="{EC33E844-9B0F-0CEA-333E-91AB273CA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B0870E-B924-A591-3B4A-3B99C925A124}"/>
              </a:ext>
            </a:extLst>
          </p:cNvPr>
          <p:cNvSpPr>
            <a:spLocks noGrp="1"/>
          </p:cNvSpPr>
          <p:nvPr>
            <p:ph type="sldNum" sz="quarter" idx="12"/>
          </p:nvPr>
        </p:nvSpPr>
        <p:spPr/>
        <p:txBody>
          <a:bodyPr/>
          <a:lstStyle/>
          <a:p>
            <a:fld id="{A9E89B06-1100-AA42-95B5-306EDD9E36D0}" type="slidenum">
              <a:rPr lang="en-US" smtClean="0"/>
              <a:t>‹#›</a:t>
            </a:fld>
            <a:endParaRPr lang="en-US"/>
          </a:p>
        </p:txBody>
      </p:sp>
    </p:spTree>
    <p:extLst>
      <p:ext uri="{BB962C8B-B14F-4D97-AF65-F5344CB8AC3E}">
        <p14:creationId xmlns:p14="http://schemas.microsoft.com/office/powerpoint/2010/main" val="2827320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341D8-4E2D-3EDC-59D6-A73A1893F6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2F5361-6B86-62AF-CF4E-CF23683F5D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C8C5EA-5487-E81A-A234-EDFBEC8264F3}"/>
              </a:ext>
            </a:extLst>
          </p:cNvPr>
          <p:cNvSpPr>
            <a:spLocks noGrp="1"/>
          </p:cNvSpPr>
          <p:nvPr>
            <p:ph type="dt" sz="half" idx="10"/>
          </p:nvPr>
        </p:nvSpPr>
        <p:spPr/>
        <p:txBody>
          <a:bodyPr/>
          <a:lstStyle/>
          <a:p>
            <a:fld id="{138A2136-87FD-4543-8F46-AE3F8387A80F}" type="datetimeFigureOut">
              <a:rPr lang="en-US" smtClean="0"/>
              <a:t>1/28/24</a:t>
            </a:fld>
            <a:endParaRPr lang="en-US"/>
          </a:p>
        </p:txBody>
      </p:sp>
      <p:sp>
        <p:nvSpPr>
          <p:cNvPr id="5" name="Footer Placeholder 4">
            <a:extLst>
              <a:ext uri="{FF2B5EF4-FFF2-40B4-BE49-F238E27FC236}">
                <a16:creationId xmlns:a16="http://schemas.microsoft.com/office/drawing/2014/main" id="{FF8B6978-2FAD-A0CD-D0D7-F7B813C944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300304-CDEC-F8D7-B293-D8C3BF07468B}"/>
              </a:ext>
            </a:extLst>
          </p:cNvPr>
          <p:cNvSpPr>
            <a:spLocks noGrp="1"/>
          </p:cNvSpPr>
          <p:nvPr>
            <p:ph type="sldNum" sz="quarter" idx="12"/>
          </p:nvPr>
        </p:nvSpPr>
        <p:spPr/>
        <p:txBody>
          <a:bodyPr/>
          <a:lstStyle/>
          <a:p>
            <a:fld id="{A9E89B06-1100-AA42-95B5-306EDD9E36D0}" type="slidenum">
              <a:rPr lang="en-US" smtClean="0"/>
              <a:t>‹#›</a:t>
            </a:fld>
            <a:endParaRPr lang="en-US"/>
          </a:p>
        </p:txBody>
      </p:sp>
    </p:spTree>
    <p:extLst>
      <p:ext uri="{BB962C8B-B14F-4D97-AF65-F5344CB8AC3E}">
        <p14:creationId xmlns:p14="http://schemas.microsoft.com/office/powerpoint/2010/main" val="1525208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4833-4380-AFF8-D768-D1B1614196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7A59DB-05E2-BC12-348B-DC6C3F5856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517527-042A-8B16-4B29-410D5FF94368}"/>
              </a:ext>
            </a:extLst>
          </p:cNvPr>
          <p:cNvSpPr>
            <a:spLocks noGrp="1"/>
          </p:cNvSpPr>
          <p:nvPr>
            <p:ph type="dt" sz="half" idx="10"/>
          </p:nvPr>
        </p:nvSpPr>
        <p:spPr/>
        <p:txBody>
          <a:bodyPr/>
          <a:lstStyle/>
          <a:p>
            <a:fld id="{138A2136-87FD-4543-8F46-AE3F8387A80F}" type="datetimeFigureOut">
              <a:rPr lang="en-US" smtClean="0"/>
              <a:t>1/28/24</a:t>
            </a:fld>
            <a:endParaRPr lang="en-US"/>
          </a:p>
        </p:txBody>
      </p:sp>
      <p:sp>
        <p:nvSpPr>
          <p:cNvPr id="5" name="Footer Placeholder 4">
            <a:extLst>
              <a:ext uri="{FF2B5EF4-FFF2-40B4-BE49-F238E27FC236}">
                <a16:creationId xmlns:a16="http://schemas.microsoft.com/office/drawing/2014/main" id="{BD0371AA-A499-220C-E676-834B6F0217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0CC4C-659E-4E32-A97E-59F70406752E}"/>
              </a:ext>
            </a:extLst>
          </p:cNvPr>
          <p:cNvSpPr>
            <a:spLocks noGrp="1"/>
          </p:cNvSpPr>
          <p:nvPr>
            <p:ph type="sldNum" sz="quarter" idx="12"/>
          </p:nvPr>
        </p:nvSpPr>
        <p:spPr/>
        <p:txBody>
          <a:bodyPr/>
          <a:lstStyle/>
          <a:p>
            <a:fld id="{A9E89B06-1100-AA42-95B5-306EDD9E36D0}" type="slidenum">
              <a:rPr lang="en-US" smtClean="0"/>
              <a:t>‹#›</a:t>
            </a:fld>
            <a:endParaRPr lang="en-US"/>
          </a:p>
        </p:txBody>
      </p:sp>
    </p:spTree>
    <p:extLst>
      <p:ext uri="{BB962C8B-B14F-4D97-AF65-F5344CB8AC3E}">
        <p14:creationId xmlns:p14="http://schemas.microsoft.com/office/powerpoint/2010/main" val="1784905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F132E-D1BB-80E8-C739-F3252F4E6A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A89CA8-1EB3-CFB9-4EC3-9E6240B891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4BCBB5-9327-D48D-C9C8-B7E3312F93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E6EBFD-E20C-FD6F-A6B0-23CEB301A213}"/>
              </a:ext>
            </a:extLst>
          </p:cNvPr>
          <p:cNvSpPr>
            <a:spLocks noGrp="1"/>
          </p:cNvSpPr>
          <p:nvPr>
            <p:ph type="dt" sz="half" idx="10"/>
          </p:nvPr>
        </p:nvSpPr>
        <p:spPr/>
        <p:txBody>
          <a:bodyPr/>
          <a:lstStyle/>
          <a:p>
            <a:fld id="{138A2136-87FD-4543-8F46-AE3F8387A80F}" type="datetimeFigureOut">
              <a:rPr lang="en-US" smtClean="0"/>
              <a:t>1/28/24</a:t>
            </a:fld>
            <a:endParaRPr lang="en-US"/>
          </a:p>
        </p:txBody>
      </p:sp>
      <p:sp>
        <p:nvSpPr>
          <p:cNvPr id="6" name="Footer Placeholder 5">
            <a:extLst>
              <a:ext uri="{FF2B5EF4-FFF2-40B4-BE49-F238E27FC236}">
                <a16:creationId xmlns:a16="http://schemas.microsoft.com/office/drawing/2014/main" id="{4E40AB3D-4AC1-98B6-4648-C12E1E9035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361735-9A66-8DAE-37A9-749097485E2F}"/>
              </a:ext>
            </a:extLst>
          </p:cNvPr>
          <p:cNvSpPr>
            <a:spLocks noGrp="1"/>
          </p:cNvSpPr>
          <p:nvPr>
            <p:ph type="sldNum" sz="quarter" idx="12"/>
          </p:nvPr>
        </p:nvSpPr>
        <p:spPr/>
        <p:txBody>
          <a:bodyPr/>
          <a:lstStyle/>
          <a:p>
            <a:fld id="{A9E89B06-1100-AA42-95B5-306EDD9E36D0}" type="slidenum">
              <a:rPr lang="en-US" smtClean="0"/>
              <a:t>‹#›</a:t>
            </a:fld>
            <a:endParaRPr lang="en-US"/>
          </a:p>
        </p:txBody>
      </p:sp>
    </p:spTree>
    <p:extLst>
      <p:ext uri="{BB962C8B-B14F-4D97-AF65-F5344CB8AC3E}">
        <p14:creationId xmlns:p14="http://schemas.microsoft.com/office/powerpoint/2010/main" val="1192913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FBEEF-647E-BC90-5B53-0057109128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A7B374-82D6-7122-F5E0-4237D9BDA4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01A5B2-FAED-7D47-0119-27CA7E7327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6E9BED-BE7B-714D-855D-10BC0F9C5B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EDED20-7CC6-53EC-0C9D-D7CCC2E8BF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F80574-91A0-533C-B747-3B23712D377A}"/>
              </a:ext>
            </a:extLst>
          </p:cNvPr>
          <p:cNvSpPr>
            <a:spLocks noGrp="1"/>
          </p:cNvSpPr>
          <p:nvPr>
            <p:ph type="dt" sz="half" idx="10"/>
          </p:nvPr>
        </p:nvSpPr>
        <p:spPr/>
        <p:txBody>
          <a:bodyPr/>
          <a:lstStyle/>
          <a:p>
            <a:fld id="{138A2136-87FD-4543-8F46-AE3F8387A80F}" type="datetimeFigureOut">
              <a:rPr lang="en-US" smtClean="0"/>
              <a:t>1/28/24</a:t>
            </a:fld>
            <a:endParaRPr lang="en-US"/>
          </a:p>
        </p:txBody>
      </p:sp>
      <p:sp>
        <p:nvSpPr>
          <p:cNvPr id="8" name="Footer Placeholder 7">
            <a:extLst>
              <a:ext uri="{FF2B5EF4-FFF2-40B4-BE49-F238E27FC236}">
                <a16:creationId xmlns:a16="http://schemas.microsoft.com/office/drawing/2014/main" id="{164F17D0-068F-8130-44A4-E92FC49D2E3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52EA22-FE78-25AF-9BA8-6254E6D371B9}"/>
              </a:ext>
            </a:extLst>
          </p:cNvPr>
          <p:cNvSpPr>
            <a:spLocks noGrp="1"/>
          </p:cNvSpPr>
          <p:nvPr>
            <p:ph type="sldNum" sz="quarter" idx="12"/>
          </p:nvPr>
        </p:nvSpPr>
        <p:spPr/>
        <p:txBody>
          <a:bodyPr/>
          <a:lstStyle/>
          <a:p>
            <a:fld id="{A9E89B06-1100-AA42-95B5-306EDD9E36D0}" type="slidenum">
              <a:rPr lang="en-US" smtClean="0"/>
              <a:t>‹#›</a:t>
            </a:fld>
            <a:endParaRPr lang="en-US"/>
          </a:p>
        </p:txBody>
      </p:sp>
    </p:spTree>
    <p:extLst>
      <p:ext uri="{BB962C8B-B14F-4D97-AF65-F5344CB8AC3E}">
        <p14:creationId xmlns:p14="http://schemas.microsoft.com/office/powerpoint/2010/main" val="2347519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9C850-22A5-E737-0897-6D00D52AF2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16E1F2-0A25-DC60-C40E-D1BBF99709BA}"/>
              </a:ext>
            </a:extLst>
          </p:cNvPr>
          <p:cNvSpPr>
            <a:spLocks noGrp="1"/>
          </p:cNvSpPr>
          <p:nvPr>
            <p:ph type="dt" sz="half" idx="10"/>
          </p:nvPr>
        </p:nvSpPr>
        <p:spPr/>
        <p:txBody>
          <a:bodyPr/>
          <a:lstStyle/>
          <a:p>
            <a:fld id="{138A2136-87FD-4543-8F46-AE3F8387A80F}" type="datetimeFigureOut">
              <a:rPr lang="en-US" smtClean="0"/>
              <a:t>1/28/24</a:t>
            </a:fld>
            <a:endParaRPr lang="en-US"/>
          </a:p>
        </p:txBody>
      </p:sp>
      <p:sp>
        <p:nvSpPr>
          <p:cNvPr id="4" name="Footer Placeholder 3">
            <a:extLst>
              <a:ext uri="{FF2B5EF4-FFF2-40B4-BE49-F238E27FC236}">
                <a16:creationId xmlns:a16="http://schemas.microsoft.com/office/drawing/2014/main" id="{57F4F56C-9E2A-7556-74FD-ADC518447F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273F06-185B-0F88-DA5A-5A696C073986}"/>
              </a:ext>
            </a:extLst>
          </p:cNvPr>
          <p:cNvSpPr>
            <a:spLocks noGrp="1"/>
          </p:cNvSpPr>
          <p:nvPr>
            <p:ph type="sldNum" sz="quarter" idx="12"/>
          </p:nvPr>
        </p:nvSpPr>
        <p:spPr/>
        <p:txBody>
          <a:bodyPr/>
          <a:lstStyle/>
          <a:p>
            <a:fld id="{A9E89B06-1100-AA42-95B5-306EDD9E36D0}" type="slidenum">
              <a:rPr lang="en-US" smtClean="0"/>
              <a:t>‹#›</a:t>
            </a:fld>
            <a:endParaRPr lang="en-US"/>
          </a:p>
        </p:txBody>
      </p:sp>
    </p:spTree>
    <p:extLst>
      <p:ext uri="{BB962C8B-B14F-4D97-AF65-F5344CB8AC3E}">
        <p14:creationId xmlns:p14="http://schemas.microsoft.com/office/powerpoint/2010/main" val="1224265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BD99D9-37CF-372D-BDD3-936F5D73D2F1}"/>
              </a:ext>
            </a:extLst>
          </p:cNvPr>
          <p:cNvSpPr>
            <a:spLocks noGrp="1"/>
          </p:cNvSpPr>
          <p:nvPr>
            <p:ph type="dt" sz="half" idx="10"/>
          </p:nvPr>
        </p:nvSpPr>
        <p:spPr/>
        <p:txBody>
          <a:bodyPr/>
          <a:lstStyle/>
          <a:p>
            <a:fld id="{138A2136-87FD-4543-8F46-AE3F8387A80F}" type="datetimeFigureOut">
              <a:rPr lang="en-US" smtClean="0"/>
              <a:t>1/28/24</a:t>
            </a:fld>
            <a:endParaRPr lang="en-US"/>
          </a:p>
        </p:txBody>
      </p:sp>
      <p:sp>
        <p:nvSpPr>
          <p:cNvPr id="3" name="Footer Placeholder 2">
            <a:extLst>
              <a:ext uri="{FF2B5EF4-FFF2-40B4-BE49-F238E27FC236}">
                <a16:creationId xmlns:a16="http://schemas.microsoft.com/office/drawing/2014/main" id="{2BDA87C4-FDFF-7590-055A-2586ED37FE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DECCD-8FED-01B8-2E74-36FDEFC55BF7}"/>
              </a:ext>
            </a:extLst>
          </p:cNvPr>
          <p:cNvSpPr>
            <a:spLocks noGrp="1"/>
          </p:cNvSpPr>
          <p:nvPr>
            <p:ph type="sldNum" sz="quarter" idx="12"/>
          </p:nvPr>
        </p:nvSpPr>
        <p:spPr/>
        <p:txBody>
          <a:bodyPr/>
          <a:lstStyle/>
          <a:p>
            <a:fld id="{A9E89B06-1100-AA42-95B5-306EDD9E36D0}" type="slidenum">
              <a:rPr lang="en-US" smtClean="0"/>
              <a:t>‹#›</a:t>
            </a:fld>
            <a:endParaRPr lang="en-US"/>
          </a:p>
        </p:txBody>
      </p:sp>
    </p:spTree>
    <p:extLst>
      <p:ext uri="{BB962C8B-B14F-4D97-AF65-F5344CB8AC3E}">
        <p14:creationId xmlns:p14="http://schemas.microsoft.com/office/powerpoint/2010/main" val="802971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C4F0F-8EC4-26B9-A8F5-D128FCE1A4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12E387-6EF5-00D7-3CEB-8A71D0F773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89B657-69FA-B572-2828-F833CD0243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D28DF1-92EF-DDA8-1225-B6ECE8FFCC7E}"/>
              </a:ext>
            </a:extLst>
          </p:cNvPr>
          <p:cNvSpPr>
            <a:spLocks noGrp="1"/>
          </p:cNvSpPr>
          <p:nvPr>
            <p:ph type="dt" sz="half" idx="10"/>
          </p:nvPr>
        </p:nvSpPr>
        <p:spPr/>
        <p:txBody>
          <a:bodyPr/>
          <a:lstStyle/>
          <a:p>
            <a:fld id="{138A2136-87FD-4543-8F46-AE3F8387A80F}" type="datetimeFigureOut">
              <a:rPr lang="en-US" smtClean="0"/>
              <a:t>1/28/24</a:t>
            </a:fld>
            <a:endParaRPr lang="en-US"/>
          </a:p>
        </p:txBody>
      </p:sp>
      <p:sp>
        <p:nvSpPr>
          <p:cNvPr id="6" name="Footer Placeholder 5">
            <a:extLst>
              <a:ext uri="{FF2B5EF4-FFF2-40B4-BE49-F238E27FC236}">
                <a16:creationId xmlns:a16="http://schemas.microsoft.com/office/drawing/2014/main" id="{85BCD37E-844D-1AD1-69B2-B5DE1D41EE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E71B53-2F5D-AF98-7BE0-9FD19A0B101F}"/>
              </a:ext>
            </a:extLst>
          </p:cNvPr>
          <p:cNvSpPr>
            <a:spLocks noGrp="1"/>
          </p:cNvSpPr>
          <p:nvPr>
            <p:ph type="sldNum" sz="quarter" idx="12"/>
          </p:nvPr>
        </p:nvSpPr>
        <p:spPr/>
        <p:txBody>
          <a:bodyPr/>
          <a:lstStyle/>
          <a:p>
            <a:fld id="{A9E89B06-1100-AA42-95B5-306EDD9E36D0}" type="slidenum">
              <a:rPr lang="en-US" smtClean="0"/>
              <a:t>‹#›</a:t>
            </a:fld>
            <a:endParaRPr lang="en-US"/>
          </a:p>
        </p:txBody>
      </p:sp>
    </p:spTree>
    <p:extLst>
      <p:ext uri="{BB962C8B-B14F-4D97-AF65-F5344CB8AC3E}">
        <p14:creationId xmlns:p14="http://schemas.microsoft.com/office/powerpoint/2010/main" val="2373203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49EE3-7B90-4187-39DF-144EDE431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C5F5E2-AD4E-74CA-C17E-3019D5FB7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982023-E06E-2277-C5D5-3D4720BAC3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3BE54D-DB33-A4D4-0D25-50B90FDC9904}"/>
              </a:ext>
            </a:extLst>
          </p:cNvPr>
          <p:cNvSpPr>
            <a:spLocks noGrp="1"/>
          </p:cNvSpPr>
          <p:nvPr>
            <p:ph type="dt" sz="half" idx="10"/>
          </p:nvPr>
        </p:nvSpPr>
        <p:spPr/>
        <p:txBody>
          <a:bodyPr/>
          <a:lstStyle/>
          <a:p>
            <a:fld id="{138A2136-87FD-4543-8F46-AE3F8387A80F}" type="datetimeFigureOut">
              <a:rPr lang="en-US" smtClean="0"/>
              <a:t>1/28/24</a:t>
            </a:fld>
            <a:endParaRPr lang="en-US"/>
          </a:p>
        </p:txBody>
      </p:sp>
      <p:sp>
        <p:nvSpPr>
          <p:cNvPr id="6" name="Footer Placeholder 5">
            <a:extLst>
              <a:ext uri="{FF2B5EF4-FFF2-40B4-BE49-F238E27FC236}">
                <a16:creationId xmlns:a16="http://schemas.microsoft.com/office/drawing/2014/main" id="{5A187943-F42B-0E91-56DF-5410CFCB7B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C78EA-F2BB-39BF-37DC-92765FDF037C}"/>
              </a:ext>
            </a:extLst>
          </p:cNvPr>
          <p:cNvSpPr>
            <a:spLocks noGrp="1"/>
          </p:cNvSpPr>
          <p:nvPr>
            <p:ph type="sldNum" sz="quarter" idx="12"/>
          </p:nvPr>
        </p:nvSpPr>
        <p:spPr/>
        <p:txBody>
          <a:bodyPr/>
          <a:lstStyle/>
          <a:p>
            <a:fld id="{A9E89B06-1100-AA42-95B5-306EDD9E36D0}" type="slidenum">
              <a:rPr lang="en-US" smtClean="0"/>
              <a:t>‹#›</a:t>
            </a:fld>
            <a:endParaRPr lang="en-US"/>
          </a:p>
        </p:txBody>
      </p:sp>
    </p:spTree>
    <p:extLst>
      <p:ext uri="{BB962C8B-B14F-4D97-AF65-F5344CB8AC3E}">
        <p14:creationId xmlns:p14="http://schemas.microsoft.com/office/powerpoint/2010/main" val="239261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ED4C90-00BF-4E1F-798B-72A049390E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999610-F56A-C990-1C7C-57E2D4FCB7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6BD861-97C6-F3A1-8B0C-0EBAAA0C34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8A2136-87FD-4543-8F46-AE3F8387A80F}" type="datetimeFigureOut">
              <a:rPr lang="en-US" smtClean="0"/>
              <a:t>1/28/24</a:t>
            </a:fld>
            <a:endParaRPr lang="en-US"/>
          </a:p>
        </p:txBody>
      </p:sp>
      <p:sp>
        <p:nvSpPr>
          <p:cNvPr id="5" name="Footer Placeholder 4">
            <a:extLst>
              <a:ext uri="{FF2B5EF4-FFF2-40B4-BE49-F238E27FC236}">
                <a16:creationId xmlns:a16="http://schemas.microsoft.com/office/drawing/2014/main" id="{DA6937AF-141E-40B0-7D40-185933BB44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13F845-F055-9700-2131-0520A70088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E89B06-1100-AA42-95B5-306EDD9E36D0}" type="slidenum">
              <a:rPr lang="en-US" smtClean="0"/>
              <a:t>‹#›</a:t>
            </a:fld>
            <a:endParaRPr lang="en-US"/>
          </a:p>
        </p:txBody>
      </p:sp>
    </p:spTree>
    <p:extLst>
      <p:ext uri="{BB962C8B-B14F-4D97-AF65-F5344CB8AC3E}">
        <p14:creationId xmlns:p14="http://schemas.microsoft.com/office/powerpoint/2010/main" val="37940900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github.com/nvinayvarma189/Sitting-Posture-Recognition/blob/master/README.m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pyimagesearch.com/2017/08/21/deep-learning-with-opencv/" TargetMode="External"/><Relationship Id="rId5" Type="http://schemas.openxmlformats.org/officeDocument/2006/relationships/hyperlink" Target="https://github.com/m-nweke/CS5588-Capstone-Project/blob/main/README.md" TargetMode="External"/><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8"/>
        <p:cNvGrpSpPr/>
        <p:nvPr/>
      </p:nvGrpSpPr>
      <p:grpSpPr>
        <a:xfrm>
          <a:off x="0" y="0"/>
          <a:ext cx="0" cy="0"/>
          <a:chOff x="0" y="0"/>
          <a:chExt cx="0" cy="0"/>
        </a:xfrm>
      </p:grpSpPr>
      <p:sp>
        <p:nvSpPr>
          <p:cNvPr id="1031" name="Rectangle 1030">
            <a:extLst>
              <a:ext uri="{FF2B5EF4-FFF2-40B4-BE49-F238E27FC236}">
                <a16:creationId xmlns:a16="http://schemas.microsoft.com/office/drawing/2014/main" id="{3F138222-D274-4866-96E7-C3B1D6DA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3" name="Arc 1032">
            <a:extLst>
              <a:ext uri="{FF2B5EF4-FFF2-40B4-BE49-F238E27FC236}">
                <a16:creationId xmlns:a16="http://schemas.microsoft.com/office/drawing/2014/main" id="{5888E255-D20B-4F26-B9DA-3DF036797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9" name="Google Shape;129;p25"/>
          <p:cNvSpPr txBox="1">
            <a:spLocks noGrp="1"/>
          </p:cNvSpPr>
          <p:nvPr>
            <p:ph type="ctrTitle"/>
          </p:nvPr>
        </p:nvSpPr>
        <p:spPr>
          <a:xfrm>
            <a:off x="841512" y="1122363"/>
            <a:ext cx="5087631" cy="2387600"/>
          </a:xfrm>
          <a:prstGeom prst="rect">
            <a:avLst/>
          </a:prstGeom>
        </p:spPr>
        <p:txBody>
          <a:bodyPr spcFirstLastPara="1" vert="horz" lIns="121900" tIns="121900" rIns="121900" bIns="121900" rtlCol="0" anchorCtr="0">
            <a:normAutofit/>
          </a:bodyPr>
          <a:lstStyle/>
          <a:p>
            <a:pPr>
              <a:spcBef>
                <a:spcPts val="0"/>
              </a:spcBef>
            </a:pPr>
            <a:r>
              <a:rPr lang="en-US" sz="5100">
                <a:solidFill>
                  <a:srgbClr val="FFFFFF"/>
                </a:solidFill>
              </a:rPr>
              <a:t>Posture Detection and Correction using OpenPose</a:t>
            </a:r>
          </a:p>
        </p:txBody>
      </p:sp>
      <p:sp>
        <p:nvSpPr>
          <p:cNvPr id="1035" name="Oval 1034">
            <a:extLst>
              <a:ext uri="{FF2B5EF4-FFF2-40B4-BE49-F238E27FC236}">
                <a16:creationId xmlns:a16="http://schemas.microsoft.com/office/drawing/2014/main" id="{02AD46D6-02D6-45B3-921C-F4033826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2790" y="5367348"/>
            <a:ext cx="616353" cy="5996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0" name="Google Shape;130;p25"/>
          <p:cNvSpPr txBox="1">
            <a:spLocks noGrp="1"/>
          </p:cNvSpPr>
          <p:nvPr>
            <p:ph type="subTitle" idx="1"/>
          </p:nvPr>
        </p:nvSpPr>
        <p:spPr>
          <a:xfrm>
            <a:off x="841512" y="3602037"/>
            <a:ext cx="5087631" cy="2133599"/>
          </a:xfrm>
          <a:prstGeom prst="rect">
            <a:avLst/>
          </a:prstGeom>
        </p:spPr>
        <p:txBody>
          <a:bodyPr spcFirstLastPara="1" vert="horz" lIns="121900" tIns="121900" rIns="121900" bIns="121900" rtlCol="0" anchorCtr="0">
            <a:normAutofit/>
          </a:bodyPr>
          <a:lstStyle/>
          <a:p>
            <a:pPr>
              <a:spcBef>
                <a:spcPts val="0"/>
              </a:spcBef>
              <a:spcAft>
                <a:spcPts val="600"/>
              </a:spcAft>
            </a:pPr>
            <a:r>
              <a:rPr lang="en-US">
                <a:solidFill>
                  <a:srgbClr val="FFFFFF"/>
                </a:solidFill>
              </a:rPr>
              <a:t>Authors: Ally Ryan, Michael Nweke and Parisha Rathod</a:t>
            </a:r>
          </a:p>
        </p:txBody>
      </p:sp>
      <p:pic>
        <p:nvPicPr>
          <p:cNvPr id="1026" name="Picture 2" descr="OpenPoses">
            <a:extLst>
              <a:ext uri="{FF2B5EF4-FFF2-40B4-BE49-F238E27FC236}">
                <a16:creationId xmlns:a16="http://schemas.microsoft.com/office/drawing/2014/main" id="{D574F88C-0A6E-C329-17CD-FC865583980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92678" y="895604"/>
            <a:ext cx="5051479" cy="5051479"/>
          </a:xfrm>
          <a:custGeom>
            <a:avLst/>
            <a:gdLst/>
            <a:ahLst/>
            <a:cxnLst/>
            <a:rect l="l" t="t" r="r" b="b"/>
            <a:pathLst>
              <a:path w="5051479" h="5503900">
                <a:moveTo>
                  <a:pt x="151948" y="0"/>
                </a:moveTo>
                <a:lnTo>
                  <a:pt x="4899531" y="0"/>
                </a:lnTo>
                <a:cubicBezTo>
                  <a:pt x="4983450" y="0"/>
                  <a:pt x="5051479" y="68029"/>
                  <a:pt x="5051479" y="151948"/>
                </a:cubicBezTo>
                <a:lnTo>
                  <a:pt x="5051479" y="5351952"/>
                </a:lnTo>
                <a:cubicBezTo>
                  <a:pt x="5051479" y="5435871"/>
                  <a:pt x="4983450" y="5503900"/>
                  <a:pt x="4899531" y="5503900"/>
                </a:cubicBezTo>
                <a:lnTo>
                  <a:pt x="151948" y="5503900"/>
                </a:lnTo>
                <a:cubicBezTo>
                  <a:pt x="68029" y="5503900"/>
                  <a:pt x="0" y="5435871"/>
                  <a:pt x="0" y="5351952"/>
                </a:cubicBezTo>
                <a:lnTo>
                  <a:pt x="0" y="151948"/>
                </a:lnTo>
                <a:cubicBezTo>
                  <a:pt x="0" y="68029"/>
                  <a:pt x="68029" y="0"/>
                  <a:pt x="151948" y="0"/>
                </a:cubicBezTo>
                <a:close/>
              </a:path>
            </a:pathLst>
          </a:cu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909724-2FAC-4941-A743-AB97A8A67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A4314160-A0AA-7A5A-5B45-424E11246C23}"/>
              </a:ext>
            </a:extLst>
          </p:cNvPr>
          <p:cNvSpPr>
            <a:spLocks noGrp="1"/>
          </p:cNvSpPr>
          <p:nvPr>
            <p:ph type="title"/>
          </p:nvPr>
        </p:nvSpPr>
        <p:spPr>
          <a:xfrm>
            <a:off x="1265120" y="1107860"/>
            <a:ext cx="5847781" cy="1046671"/>
          </a:xfrm>
        </p:spPr>
        <p:txBody>
          <a:bodyPr>
            <a:normAutofit/>
          </a:bodyPr>
          <a:lstStyle/>
          <a:p>
            <a:r>
              <a:rPr lang="en" sz="2800" dirty="0"/>
              <a:t>Model: </a:t>
            </a:r>
            <a:r>
              <a:rPr lang="en" sz="2800" dirty="0" err="1"/>
              <a:t>Keras</a:t>
            </a:r>
            <a:r>
              <a:rPr lang="en" sz="2800" dirty="0"/>
              <a:t> model via </a:t>
            </a:r>
            <a:r>
              <a:rPr lang="en" sz="2800" dirty="0" err="1"/>
              <a:t>OpenPose</a:t>
            </a:r>
            <a:endParaRPr lang="en-US" sz="2800" dirty="0"/>
          </a:p>
        </p:txBody>
      </p:sp>
      <p:sp>
        <p:nvSpPr>
          <p:cNvPr id="3" name="Content Placeholder 2">
            <a:extLst>
              <a:ext uri="{FF2B5EF4-FFF2-40B4-BE49-F238E27FC236}">
                <a16:creationId xmlns:a16="http://schemas.microsoft.com/office/drawing/2014/main" id="{C2F220E3-2246-0B99-DFC8-57F8045CE983}"/>
              </a:ext>
            </a:extLst>
          </p:cNvPr>
          <p:cNvSpPr>
            <a:spLocks noGrp="1"/>
          </p:cNvSpPr>
          <p:nvPr>
            <p:ph idx="1"/>
          </p:nvPr>
        </p:nvSpPr>
        <p:spPr>
          <a:xfrm>
            <a:off x="1265121" y="2402260"/>
            <a:ext cx="5847780" cy="3347879"/>
          </a:xfrm>
        </p:spPr>
        <p:txBody>
          <a:bodyPr anchor="ctr">
            <a:normAutofit/>
          </a:bodyPr>
          <a:lstStyle/>
          <a:p>
            <a:pPr marL="0" indent="0">
              <a:spcBef>
                <a:spcPts val="0"/>
              </a:spcBef>
              <a:buClr>
                <a:schemeClr val="dk1"/>
              </a:buClr>
              <a:buSzPct val="100000"/>
              <a:buNone/>
            </a:pPr>
            <a:r>
              <a:rPr lang="en-US" sz="1500">
                <a:latin typeface="Arial"/>
                <a:ea typeface="Arial"/>
                <a:cs typeface="Arial"/>
                <a:sym typeface="Arial"/>
              </a:rPr>
              <a:t>This model follows a VGG-like architecture and employs a multi-stage approach (stages 1 to 6) to progressively refine predictions. It focuses on detecting keypoints on the human body, including joints like head, shoulders, elbows, wrists, hips, knees, and ankles. </a:t>
            </a:r>
          </a:p>
          <a:p>
            <a:pPr marL="0" indent="0">
              <a:spcBef>
                <a:spcPts val="0"/>
              </a:spcBef>
              <a:buClr>
                <a:schemeClr val="dk1"/>
              </a:buClr>
              <a:buSzPct val="100000"/>
              <a:buNone/>
            </a:pPr>
            <a:endParaRPr lang="en-US" sz="1500">
              <a:latin typeface="Arial"/>
              <a:ea typeface="Arial"/>
              <a:cs typeface="Arial"/>
              <a:sym typeface="Arial"/>
            </a:endParaRPr>
          </a:p>
          <a:p>
            <a:pPr marL="0" indent="0">
              <a:spcBef>
                <a:spcPts val="0"/>
              </a:spcBef>
              <a:buClr>
                <a:schemeClr val="dk1"/>
              </a:buClr>
              <a:buSzPct val="100000"/>
              <a:buNone/>
            </a:pPr>
            <a:r>
              <a:rPr lang="en-US" sz="1500">
                <a:latin typeface="Arial"/>
                <a:ea typeface="Arial"/>
                <a:cs typeface="Arial"/>
                <a:sym typeface="Arial"/>
              </a:rPr>
              <a:t>The architecture includes branches for both Part Affinity Fields (PAF) and confidence maps, and predictions from prior stages are concatenated with the input for iterative refinement. </a:t>
            </a:r>
          </a:p>
          <a:p>
            <a:pPr marL="0" indent="0">
              <a:spcBef>
                <a:spcPts val="0"/>
              </a:spcBef>
              <a:buClr>
                <a:schemeClr val="dk1"/>
              </a:buClr>
              <a:buSzPct val="100000"/>
              <a:buNone/>
            </a:pPr>
            <a:endParaRPr lang="en-US" sz="1500">
              <a:latin typeface="Arial"/>
              <a:ea typeface="Arial"/>
              <a:cs typeface="Arial"/>
              <a:sym typeface="Arial"/>
            </a:endParaRPr>
          </a:p>
          <a:p>
            <a:pPr marL="0" indent="0">
              <a:spcBef>
                <a:spcPts val="0"/>
              </a:spcBef>
              <a:buClr>
                <a:schemeClr val="dk1"/>
              </a:buClr>
              <a:buSzPct val="100000"/>
              <a:buNone/>
            </a:pPr>
            <a:r>
              <a:rPr lang="en-US" sz="1500">
                <a:latin typeface="Arial"/>
                <a:ea typeface="Arial"/>
                <a:cs typeface="Arial"/>
                <a:sym typeface="Arial"/>
              </a:rPr>
              <a:t>The model is designed for training with additional inputs such as vector weights and heat weights, utilizing ReLU activation, concatenation, and multiplication operations.</a:t>
            </a:r>
            <a:endParaRPr lang="en-US" sz="1500"/>
          </a:p>
          <a:p>
            <a:pPr marL="0" indent="0">
              <a:buNone/>
            </a:pPr>
            <a:endParaRPr lang="en-US" sz="1500"/>
          </a:p>
        </p:txBody>
      </p:sp>
      <p:sp>
        <p:nvSpPr>
          <p:cNvPr id="11" name="Rectangle 10">
            <a:extLst>
              <a:ext uri="{FF2B5EF4-FFF2-40B4-BE49-F238E27FC236}">
                <a16:creationId xmlns:a16="http://schemas.microsoft.com/office/drawing/2014/main" id="{97B03642-7722-4B15-897F-76918F86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66395" y="539937"/>
            <a:ext cx="4525605" cy="577812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068EAC2-2623-4156-A990-D776FF9BF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9937"/>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5" name="Rectangle 14">
            <a:extLst>
              <a:ext uri="{FF2B5EF4-FFF2-40B4-BE49-F238E27FC236}">
                <a16:creationId xmlns:a16="http://schemas.microsoft.com/office/drawing/2014/main" id="{4C707BC9-731A-490A-AF25-6F349FD9B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54055"/>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7" name="Rectangle 16">
            <a:extLst>
              <a:ext uri="{FF2B5EF4-FFF2-40B4-BE49-F238E27FC236}">
                <a16:creationId xmlns:a16="http://schemas.microsoft.com/office/drawing/2014/main" id="{3FD7C480-AC7D-4FEE-BB95-EEE23BB3E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49379"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216;p34">
            <a:extLst>
              <a:ext uri="{FF2B5EF4-FFF2-40B4-BE49-F238E27FC236}">
                <a16:creationId xmlns:a16="http://schemas.microsoft.com/office/drawing/2014/main" id="{CCB6542A-2B2D-5153-E564-B91F2C809C10}"/>
              </a:ext>
            </a:extLst>
          </p:cNvPr>
          <p:cNvPicPr preferRelativeResize="0"/>
          <p:nvPr/>
        </p:nvPicPr>
        <p:blipFill>
          <a:blip r:embed="rId2"/>
          <a:stretch>
            <a:fillRect/>
          </a:stretch>
        </p:blipFill>
        <p:spPr>
          <a:xfrm>
            <a:off x="7983552" y="1971645"/>
            <a:ext cx="3891290" cy="2914711"/>
          </a:xfrm>
          <a:prstGeom prst="rect">
            <a:avLst/>
          </a:prstGeom>
          <a:noFill/>
        </p:spPr>
      </p:pic>
    </p:spTree>
    <p:extLst>
      <p:ext uri="{BB962C8B-B14F-4D97-AF65-F5344CB8AC3E}">
        <p14:creationId xmlns:p14="http://schemas.microsoft.com/office/powerpoint/2010/main" val="2012568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5"/>
          <p:cNvSpPr/>
          <p:nvPr/>
        </p:nvSpPr>
        <p:spPr>
          <a:xfrm>
            <a:off x="0" y="0"/>
            <a:ext cx="12192000" cy="6858000"/>
          </a:xfrm>
          <a:prstGeom prst="rect">
            <a:avLst/>
          </a:prstGeom>
          <a:solidFill>
            <a:schemeClr val="lt1"/>
          </a:soli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222" name="Google Shape;222;p35"/>
          <p:cNvSpPr/>
          <p:nvPr/>
        </p:nvSpPr>
        <p:spPr>
          <a:xfrm>
            <a:off x="-2" y="0"/>
            <a:ext cx="12191999" cy="6858000"/>
          </a:xfrm>
          <a:prstGeom prst="rect">
            <a:avLst/>
          </a:prstGeom>
          <a:solidFill>
            <a:srgbClr val="82766A">
              <a:alpha val="14901"/>
            </a:srgbClr>
          </a:soli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223" name="Google Shape;223;p35"/>
          <p:cNvSpPr txBox="1">
            <a:spLocks noGrp="1"/>
          </p:cNvSpPr>
          <p:nvPr>
            <p:ph type="title"/>
          </p:nvPr>
        </p:nvSpPr>
        <p:spPr>
          <a:xfrm>
            <a:off x="3970367" y="609600"/>
            <a:ext cx="4267200" cy="1351472"/>
          </a:xfrm>
          <a:prstGeom prst="rect">
            <a:avLst/>
          </a:prstGeom>
          <a:noFill/>
          <a:ln>
            <a:noFill/>
          </a:ln>
        </p:spPr>
        <p:txBody>
          <a:bodyPr spcFirstLastPara="1" vert="horz" wrap="square" lIns="91433" tIns="45700" rIns="91433" bIns="45700" rtlCol="0" anchor="ctr" anchorCtr="0">
            <a:normAutofit/>
          </a:bodyPr>
          <a:lstStyle/>
          <a:p>
            <a:pPr algn="ctr">
              <a:spcBef>
                <a:spcPts val="0"/>
              </a:spcBef>
              <a:buClr>
                <a:srgbClr val="262626"/>
              </a:buClr>
              <a:buSzPts val="3300"/>
            </a:pPr>
            <a:r>
              <a:rPr lang="en">
                <a:solidFill>
                  <a:srgbClr val="262626"/>
                </a:solidFill>
              </a:rPr>
              <a:t>Data Source</a:t>
            </a:r>
            <a:endParaRPr/>
          </a:p>
        </p:txBody>
      </p:sp>
      <p:pic>
        <p:nvPicPr>
          <p:cNvPr id="224" name="Google Shape;224;p35" descr="A person sitting in a chair&#10;&#10;Description automatically generated"/>
          <p:cNvPicPr preferRelativeResize="0"/>
          <p:nvPr/>
        </p:nvPicPr>
        <p:blipFill rotWithShape="1">
          <a:blip r:embed="rId3">
            <a:alphaModFix/>
          </a:blip>
          <a:srcRect l="16073" r="13253"/>
          <a:stretch/>
        </p:blipFill>
        <p:spPr>
          <a:xfrm>
            <a:off x="3" y="2"/>
            <a:ext cx="3695699" cy="6858001"/>
          </a:xfrm>
          <a:custGeom>
            <a:avLst/>
            <a:gdLst/>
            <a:ahLst/>
            <a:cxnLst/>
            <a:rect l="l" t="t" r="r" b="b"/>
            <a:pathLst>
              <a:path w="3695699" h="6858001" extrusionOk="0">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a:noFill/>
          <a:ln>
            <a:noFill/>
          </a:ln>
        </p:spPr>
      </p:pic>
      <p:sp>
        <p:nvSpPr>
          <p:cNvPr id="225" name="Google Shape;225;p35"/>
          <p:cNvSpPr txBox="1">
            <a:spLocks noGrp="1"/>
          </p:cNvSpPr>
          <p:nvPr>
            <p:ph type="body" idx="1"/>
          </p:nvPr>
        </p:nvSpPr>
        <p:spPr>
          <a:xfrm>
            <a:off x="4198967" y="2147357"/>
            <a:ext cx="3810000" cy="4101043"/>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Clr>
                <a:srgbClr val="262626"/>
              </a:buClr>
              <a:buSzPts val="1500"/>
            </a:pPr>
            <a:r>
              <a:rPr lang="en" sz="2000">
                <a:solidFill>
                  <a:srgbClr val="262626"/>
                </a:solidFill>
              </a:rPr>
              <a:t>Trained Keras Model of OpenPose that already detects keypoints of the body for posture in a seated position</a:t>
            </a:r>
            <a:endParaRPr/>
          </a:p>
          <a:p>
            <a:pPr marL="237061" indent="-228594">
              <a:spcBef>
                <a:spcPts val="1067"/>
              </a:spcBef>
              <a:buClr>
                <a:srgbClr val="262626"/>
              </a:buClr>
              <a:buSzPts val="1500"/>
            </a:pPr>
            <a:r>
              <a:rPr lang="en" sz="2000">
                <a:solidFill>
                  <a:srgbClr val="262626"/>
                </a:solidFill>
              </a:rPr>
              <a:t>Real Time Testing: We will make our own dataset of 12-14 images of one group member sitting at a desk in different postures.</a:t>
            </a:r>
            <a:endParaRPr/>
          </a:p>
          <a:p>
            <a:pPr marL="237061" indent="-228594">
              <a:spcBef>
                <a:spcPts val="1067"/>
              </a:spcBef>
              <a:buClr>
                <a:srgbClr val="262626"/>
              </a:buClr>
              <a:buSzPts val="1500"/>
            </a:pPr>
            <a:r>
              <a:rPr lang="en" sz="2000">
                <a:solidFill>
                  <a:srgbClr val="262626"/>
                </a:solidFill>
              </a:rPr>
              <a:t>Bonus: Find large seated posture data set to test.</a:t>
            </a:r>
            <a:endParaRPr/>
          </a:p>
          <a:p>
            <a:pPr marL="237061" indent="-101597">
              <a:spcBef>
                <a:spcPts val="1067"/>
              </a:spcBef>
              <a:buClr>
                <a:schemeClr val="dk1"/>
              </a:buClr>
              <a:buSzPts val="1500"/>
              <a:buNone/>
            </a:pPr>
            <a:endParaRPr sz="2000">
              <a:solidFill>
                <a:srgbClr val="262626"/>
              </a:solidFill>
            </a:endParaRPr>
          </a:p>
        </p:txBody>
      </p:sp>
      <p:pic>
        <p:nvPicPr>
          <p:cNvPr id="226" name="Google Shape;226;p35" descr="A person sitting on a chair&#10;&#10;Description automatically generated"/>
          <p:cNvPicPr preferRelativeResize="0"/>
          <p:nvPr/>
        </p:nvPicPr>
        <p:blipFill rotWithShape="1">
          <a:blip r:embed="rId4">
            <a:alphaModFix/>
          </a:blip>
          <a:srcRect l="23618" r="10554"/>
          <a:stretch/>
        </p:blipFill>
        <p:spPr>
          <a:xfrm>
            <a:off x="8580467" y="11"/>
            <a:ext cx="3611533" cy="6857989"/>
          </a:xfrm>
          <a:custGeom>
            <a:avLst/>
            <a:gdLst/>
            <a:ahLst/>
            <a:cxnLst/>
            <a:rect l="l" t="t" r="r" b="b"/>
            <a:pathLst>
              <a:path w="3810000" h="6858000" extrusionOk="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0"/>
        <p:cNvGrpSpPr/>
        <p:nvPr/>
      </p:nvGrpSpPr>
      <p:grpSpPr>
        <a:xfrm>
          <a:off x="0" y="0"/>
          <a:ext cx="0" cy="0"/>
          <a:chOff x="0" y="0"/>
          <a:chExt cx="0" cy="0"/>
        </a:xfrm>
      </p:grpSpPr>
      <p:sp>
        <p:nvSpPr>
          <p:cNvPr id="236" name="Rectangle 23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A4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1" name="Google Shape;231;p36"/>
          <p:cNvPicPr preferRelativeResize="0"/>
          <p:nvPr/>
        </p:nvPicPr>
        <p:blipFill>
          <a:blip r:embed="rId3"/>
          <a:stretch>
            <a:fillRect/>
          </a:stretch>
        </p:blipFill>
        <p:spPr>
          <a:xfrm>
            <a:off x="3693478" y="643467"/>
            <a:ext cx="4805044" cy="5571066"/>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5"/>
        <p:cNvGrpSpPr/>
        <p:nvPr/>
      </p:nvGrpSpPr>
      <p:grpSpPr>
        <a:xfrm>
          <a:off x="0" y="0"/>
          <a:ext cx="0" cy="0"/>
          <a:chOff x="0" y="0"/>
          <a:chExt cx="0" cy="0"/>
        </a:xfrm>
      </p:grpSpPr>
      <p:sp useBgFill="1">
        <p:nvSpPr>
          <p:cNvPr id="243" name="Rectangle 242">
            <a:extLst>
              <a:ext uri="{FF2B5EF4-FFF2-40B4-BE49-F238E27FC236}">
                <a16:creationId xmlns:a16="http://schemas.microsoft.com/office/drawing/2014/main" id="{640E93D9-F13F-4097-A159-E0A6CEBA8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6" name="Google Shape;236;p37"/>
          <p:cNvSpPr txBox="1">
            <a:spLocks noGrp="1"/>
          </p:cNvSpPr>
          <p:nvPr>
            <p:ph type="title"/>
          </p:nvPr>
        </p:nvSpPr>
        <p:spPr>
          <a:xfrm>
            <a:off x="389916" y="444464"/>
            <a:ext cx="3420305" cy="1906317"/>
          </a:xfrm>
          <a:prstGeom prst="rect">
            <a:avLst/>
          </a:prstGeom>
        </p:spPr>
        <p:txBody>
          <a:bodyPr spcFirstLastPara="1" vert="horz" lIns="91433" tIns="45700" rIns="91433" bIns="45700" rtlCol="0" anchorCtr="0">
            <a:normAutofit/>
          </a:bodyPr>
          <a:lstStyle/>
          <a:p>
            <a:pPr algn="ctr">
              <a:spcBef>
                <a:spcPts val="0"/>
              </a:spcBef>
              <a:buClr>
                <a:schemeClr val="dk1"/>
              </a:buClr>
              <a:buSzPts val="3300"/>
            </a:pPr>
            <a:r>
              <a:rPr lang="en-US" sz="2800"/>
              <a:t>Methodologies: model.py</a:t>
            </a:r>
          </a:p>
        </p:txBody>
      </p:sp>
      <p:pic>
        <p:nvPicPr>
          <p:cNvPr id="239" name="Picture 238" descr="White puzzle with one red piece">
            <a:extLst>
              <a:ext uri="{FF2B5EF4-FFF2-40B4-BE49-F238E27FC236}">
                <a16:creationId xmlns:a16="http://schemas.microsoft.com/office/drawing/2014/main" id="{1DD3BFAB-2768-48E4-A1D2-75625B9FD0DC}"/>
              </a:ext>
            </a:extLst>
          </p:cNvPr>
          <p:cNvPicPr>
            <a:picLocks noChangeAspect="1"/>
          </p:cNvPicPr>
          <p:nvPr/>
        </p:nvPicPr>
        <p:blipFill rotWithShape="1">
          <a:blip r:embed="rId3"/>
          <a:srcRect l="21378" r="19771" b="-3"/>
          <a:stretch/>
        </p:blipFill>
        <p:spPr>
          <a:xfrm>
            <a:off x="20" y="2768743"/>
            <a:ext cx="4278264" cy="4089258"/>
          </a:xfrm>
          <a:prstGeom prst="rect">
            <a:avLst/>
          </a:prstGeom>
        </p:spPr>
      </p:pic>
      <p:sp>
        <p:nvSpPr>
          <p:cNvPr id="245" name="Rectangle 244">
            <a:extLst>
              <a:ext uri="{FF2B5EF4-FFF2-40B4-BE49-F238E27FC236}">
                <a16:creationId xmlns:a16="http://schemas.microsoft.com/office/drawing/2014/main" id="{BA3D150B-ADB5-401D-8304-C7845A1095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8743"/>
            <a:ext cx="4310288"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37" name="Google Shape;237;p37"/>
          <p:cNvSpPr txBox="1">
            <a:spLocks noGrp="1"/>
          </p:cNvSpPr>
          <p:nvPr>
            <p:ph type="body" idx="1"/>
          </p:nvPr>
        </p:nvSpPr>
        <p:spPr>
          <a:xfrm>
            <a:off x="5431646" y="678955"/>
            <a:ext cx="5586448" cy="5409743"/>
          </a:xfrm>
          <a:prstGeom prst="rect">
            <a:avLst/>
          </a:prstGeom>
        </p:spPr>
        <p:txBody>
          <a:bodyPr spcFirstLastPara="1" vert="horz" lIns="91433" tIns="45700" rIns="91433" bIns="45700" rtlCol="0" anchor="ctr" anchorCtr="0">
            <a:normAutofit/>
          </a:bodyPr>
          <a:lstStyle/>
          <a:p>
            <a:pPr marL="237061" indent="-50799">
              <a:spcBef>
                <a:spcPts val="0"/>
              </a:spcBef>
              <a:spcAft>
                <a:spcPts val="600"/>
              </a:spcAft>
              <a:buClr>
                <a:schemeClr val="dk1"/>
              </a:buClr>
              <a:buSzPct val="175000"/>
              <a:buNone/>
            </a:pPr>
            <a:r>
              <a:rPr lang="en-US" sz="1100"/>
              <a:t>Defines functions and model architecture using Keras library.  </a:t>
            </a:r>
          </a:p>
          <a:p>
            <a:pPr marL="237061" indent="-50799">
              <a:spcBef>
                <a:spcPts val="0"/>
              </a:spcBef>
              <a:spcAft>
                <a:spcPts val="600"/>
              </a:spcAft>
              <a:buClr>
                <a:schemeClr val="dk1"/>
              </a:buClr>
              <a:buSzPct val="175000"/>
              <a:buNone/>
            </a:pPr>
            <a:endParaRPr lang="en-US" sz="1100"/>
          </a:p>
          <a:p>
            <a:pPr marL="609585" indent="-398770">
              <a:spcBef>
                <a:spcPts val="0"/>
              </a:spcBef>
              <a:spcAft>
                <a:spcPts val="600"/>
              </a:spcAft>
              <a:buClr>
                <a:schemeClr val="dk1"/>
              </a:buClr>
              <a:buSzPct val="100000"/>
              <a:buFont typeface="Calibri"/>
              <a:buAutoNum type="arabicPeriod"/>
            </a:pPr>
            <a:r>
              <a:rPr lang="en-US" sz="1100"/>
              <a:t>Functions: </a:t>
            </a:r>
          </a:p>
          <a:p>
            <a:pPr marL="1219170" lvl="1" indent="-398770">
              <a:spcBef>
                <a:spcPts val="0"/>
              </a:spcBef>
              <a:spcAft>
                <a:spcPts val="600"/>
              </a:spcAft>
              <a:buSzPct val="100000"/>
              <a:buFont typeface="Roboto"/>
              <a:buAutoNum type="alphaLcPeriod"/>
            </a:pPr>
            <a:r>
              <a:rPr lang="en-US" sz="1100" b="1"/>
              <a:t>Relu:</a:t>
            </a:r>
            <a:r>
              <a:rPr lang="en-US" sz="1100"/>
              <a:t> Enhances model’s ability to learn complex patterns by introducing non-linearity and preventing vanishing gradient problem.</a:t>
            </a:r>
            <a:endParaRPr lang="en-US" sz="1100" b="1"/>
          </a:p>
          <a:p>
            <a:pPr marL="1219170" lvl="1" indent="-398770">
              <a:spcBef>
                <a:spcPts val="0"/>
              </a:spcBef>
              <a:spcAft>
                <a:spcPts val="600"/>
              </a:spcAft>
              <a:buSzPct val="100000"/>
              <a:buFont typeface="Roboto"/>
              <a:buAutoNum type="alphaLcPeriod"/>
            </a:pPr>
            <a:r>
              <a:rPr lang="en-US" sz="1100" b="1"/>
              <a:t>Conv:</a:t>
            </a:r>
            <a:r>
              <a:rPr lang="en-US" sz="1100"/>
              <a:t> Performs convolution operation on the input tensor with specified parameters like number of filters, kernel size, and weight decay.</a:t>
            </a:r>
            <a:endParaRPr lang="en-US" sz="1100" b="1"/>
          </a:p>
          <a:p>
            <a:pPr marL="1219170" lvl="1" indent="-398770">
              <a:spcBef>
                <a:spcPts val="0"/>
              </a:spcBef>
              <a:spcAft>
                <a:spcPts val="600"/>
              </a:spcAft>
              <a:buSzPct val="100000"/>
              <a:buFont typeface="Roboto"/>
              <a:buAutoNum type="alphaLcPeriod"/>
            </a:pPr>
            <a:r>
              <a:rPr lang="en-US" sz="1100" b="1"/>
              <a:t>Pooling:</a:t>
            </a:r>
            <a:r>
              <a:rPr lang="en-US" sz="1100"/>
              <a:t> Implements max pooling operation to downsample the input tensor spatially.</a:t>
            </a:r>
            <a:endParaRPr lang="en-US" sz="1100" b="1"/>
          </a:p>
          <a:p>
            <a:pPr marL="1219170" lvl="1" indent="-398770">
              <a:spcBef>
                <a:spcPts val="0"/>
              </a:spcBef>
              <a:spcAft>
                <a:spcPts val="600"/>
              </a:spcAft>
              <a:buSzPct val="100000"/>
              <a:buFont typeface="Roboto"/>
              <a:buAutoNum type="alphaLcPeriod"/>
            </a:pPr>
            <a:r>
              <a:rPr lang="en-US" sz="1100" b="1"/>
              <a:t>VGG-Block:</a:t>
            </a:r>
            <a:r>
              <a:rPr lang="en-US" sz="1100"/>
              <a:t> Constructs a VGG-like block consisting of convolutional layers with ReLU activation and max pooling.</a:t>
            </a:r>
            <a:endParaRPr lang="en-US" sz="1100" b="1"/>
          </a:p>
          <a:p>
            <a:pPr marL="1219170" lvl="1" indent="-398770">
              <a:spcBef>
                <a:spcPts val="0"/>
              </a:spcBef>
              <a:spcAft>
                <a:spcPts val="600"/>
              </a:spcAft>
              <a:buSzPct val="100000"/>
              <a:buFont typeface="Roboto"/>
              <a:buAutoNum type="alphaLcPeriod"/>
            </a:pPr>
            <a:r>
              <a:rPr lang="en-US" sz="1100" b="1"/>
              <a:t>Stage1_block:</a:t>
            </a:r>
            <a:r>
              <a:rPr lang="en-US" sz="1100"/>
              <a:t> Defines a block for the first stage of the pose estimation network, comprising multiple convolutional layers tailored for initial keypoint detection.</a:t>
            </a:r>
            <a:endParaRPr lang="en-US" sz="1100" b="1"/>
          </a:p>
          <a:p>
            <a:pPr marL="1219170" lvl="1" indent="-398770">
              <a:spcBef>
                <a:spcPts val="0"/>
              </a:spcBef>
              <a:spcAft>
                <a:spcPts val="600"/>
              </a:spcAft>
              <a:buSzPct val="100000"/>
              <a:buFont typeface="Roboto"/>
              <a:buAutoNum type="alphaLcPeriod"/>
            </a:pPr>
            <a:r>
              <a:rPr lang="en-US" sz="1100" b="1"/>
              <a:t>StageT_block:</a:t>
            </a:r>
            <a:r>
              <a:rPr lang="en-US" sz="1100"/>
              <a:t> Defines a block for stages after the first one, containing convolutional layers optimized for refining keypoint estimates.</a:t>
            </a:r>
            <a:endParaRPr lang="en-US" sz="1100" b="1"/>
          </a:p>
          <a:p>
            <a:pPr marL="1219170" lvl="1" indent="-398770">
              <a:spcBef>
                <a:spcPts val="0"/>
              </a:spcBef>
              <a:spcAft>
                <a:spcPts val="600"/>
              </a:spcAft>
              <a:buSzPct val="100000"/>
              <a:buFont typeface="Roboto"/>
              <a:buAutoNum type="alphaLcPeriod"/>
            </a:pPr>
            <a:r>
              <a:rPr lang="en-US" sz="1100" b="1"/>
              <a:t>Apply_mask:</a:t>
            </a:r>
            <a:r>
              <a:rPr lang="en-US" sz="1100"/>
              <a:t> Applies a mask to the output of a convolutional block based on the type of keypoint (e.g., PAF or confidence map).</a:t>
            </a:r>
            <a:endParaRPr lang="en-US" sz="1100" b="1"/>
          </a:p>
          <a:p>
            <a:pPr marL="1219170" lvl="1" indent="-398770">
              <a:spcBef>
                <a:spcPts val="0"/>
              </a:spcBef>
              <a:spcAft>
                <a:spcPts val="600"/>
              </a:spcAft>
              <a:buSzPct val="100000"/>
              <a:buFont typeface="Roboto"/>
              <a:buAutoNum type="alphaLcPeriod"/>
            </a:pPr>
            <a:r>
              <a:rPr lang="en-US" sz="1100" b="1"/>
              <a:t>Get_training_model:</a:t>
            </a:r>
            <a:r>
              <a:rPr lang="en-US" sz="1100"/>
              <a:t> Constructs a Keras model specifically designed for training the pose estimation network, incorporating the defined blocks and stages.</a:t>
            </a:r>
            <a:endParaRPr lang="en-US" sz="1100" b="1"/>
          </a:p>
          <a:p>
            <a:pPr marL="1219170" lvl="1" indent="-398770">
              <a:spcBef>
                <a:spcPts val="0"/>
              </a:spcBef>
              <a:spcAft>
                <a:spcPts val="600"/>
              </a:spcAft>
              <a:buSzPct val="100000"/>
              <a:buFont typeface="Roboto"/>
              <a:buAutoNum type="alphaLcPeriod"/>
            </a:pPr>
            <a:r>
              <a:rPr lang="en-US" sz="1100" b="1"/>
              <a:t>Get_testing_model:</a:t>
            </a:r>
            <a:r>
              <a:rPr lang="en-US" sz="1100"/>
              <a:t> Creates a Keras model suitable for testing the pose estimation system, optimized for efficient inference on new data.</a:t>
            </a:r>
          </a:p>
          <a:p>
            <a:pPr marL="609585" indent="-398770">
              <a:spcBef>
                <a:spcPts val="0"/>
              </a:spcBef>
              <a:spcAft>
                <a:spcPts val="600"/>
              </a:spcAft>
              <a:buClr>
                <a:schemeClr val="dk1"/>
              </a:buClr>
              <a:buSzPct val="100000"/>
              <a:buFont typeface="Calibri"/>
              <a:buAutoNum type="arabicPeriod"/>
            </a:pPr>
            <a:r>
              <a:rPr lang="en-US" sz="1100"/>
              <a:t>CNN Architecture that includes VGG-like blocks and stages for detecting keypoints and estimating poses.</a:t>
            </a:r>
          </a:p>
          <a:p>
            <a:pPr marL="237061" indent="-50799">
              <a:spcBef>
                <a:spcPts val="0"/>
              </a:spcBef>
              <a:spcAft>
                <a:spcPts val="600"/>
              </a:spcAft>
              <a:buClr>
                <a:schemeClr val="dk1"/>
              </a:buClr>
              <a:buSzPct val="100000"/>
              <a:buNone/>
            </a:pPr>
            <a:endParaRPr lang="en-US" sz="1100"/>
          </a:p>
        </p:txBody>
      </p:sp>
      <p:sp>
        <p:nvSpPr>
          <p:cNvPr id="247" name="Rectangle 246">
            <a:extLst>
              <a:ext uri="{FF2B5EF4-FFF2-40B4-BE49-F238E27FC236}">
                <a16:creationId xmlns:a16="http://schemas.microsoft.com/office/drawing/2014/main" id="{ACD3AB31-A71C-4414-BA05-CF667CBA3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5909"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1"/>
        <p:cNvGrpSpPr/>
        <p:nvPr/>
      </p:nvGrpSpPr>
      <p:grpSpPr>
        <a:xfrm>
          <a:off x="0" y="0"/>
          <a:ext cx="0" cy="0"/>
          <a:chOff x="0" y="0"/>
          <a:chExt cx="0" cy="0"/>
        </a:xfrm>
      </p:grpSpPr>
      <p:sp useBgFill="1">
        <p:nvSpPr>
          <p:cNvPr id="250" name="Rectangle 249">
            <a:extLst>
              <a:ext uri="{FF2B5EF4-FFF2-40B4-BE49-F238E27FC236}">
                <a16:creationId xmlns:a16="http://schemas.microsoft.com/office/drawing/2014/main" id="{7A203437-703A-4E00-A8C0-91D328D6C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3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Google Shape;242;p38"/>
          <p:cNvSpPr txBox="1">
            <a:spLocks noGrp="1"/>
          </p:cNvSpPr>
          <p:nvPr>
            <p:ph type="title"/>
          </p:nvPr>
        </p:nvSpPr>
        <p:spPr>
          <a:xfrm>
            <a:off x="589009" y="502400"/>
            <a:ext cx="3367171" cy="1818064"/>
          </a:xfrm>
          <a:prstGeom prst="rect">
            <a:avLst/>
          </a:prstGeom>
        </p:spPr>
        <p:txBody>
          <a:bodyPr spcFirstLastPara="1" vert="horz" lIns="91433" tIns="45700" rIns="91433" bIns="45700" rtlCol="0" anchorCtr="0">
            <a:normAutofit/>
          </a:bodyPr>
          <a:lstStyle/>
          <a:p>
            <a:pPr algn="ctr">
              <a:spcBef>
                <a:spcPts val="0"/>
              </a:spcBef>
              <a:buClr>
                <a:schemeClr val="dk1"/>
              </a:buClr>
              <a:buSzPts val="3300"/>
            </a:pPr>
            <a:r>
              <a:rPr lang="en-US" sz="2800"/>
              <a:t>Methodologies: posture_image.py</a:t>
            </a:r>
          </a:p>
        </p:txBody>
      </p:sp>
      <p:pic>
        <p:nvPicPr>
          <p:cNvPr id="244" name="Google Shape;244;p38"/>
          <p:cNvPicPr preferRelativeResize="0"/>
          <p:nvPr/>
        </p:nvPicPr>
        <p:blipFill rotWithShape="1">
          <a:blip r:embed="rId3"/>
          <a:srcRect b="3529"/>
          <a:stretch/>
        </p:blipFill>
        <p:spPr>
          <a:xfrm>
            <a:off x="4555236" y="6"/>
            <a:ext cx="7636763" cy="2762724"/>
          </a:xfrm>
          <a:prstGeom prst="rect">
            <a:avLst/>
          </a:prstGeom>
          <a:noFill/>
        </p:spPr>
      </p:pic>
      <p:sp>
        <p:nvSpPr>
          <p:cNvPr id="252" name="Rectangle 251">
            <a:extLst>
              <a:ext uri="{FF2B5EF4-FFF2-40B4-BE49-F238E27FC236}">
                <a16:creationId xmlns:a16="http://schemas.microsoft.com/office/drawing/2014/main" id="{CD84038B-4A56-439B-A184-79B2D4506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2729"/>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245" name="Google Shape;245;p38"/>
          <p:cNvPicPr preferRelativeResize="0"/>
          <p:nvPr/>
        </p:nvPicPr>
        <p:blipFill rotWithShape="1">
          <a:blip r:embed="rId4"/>
          <a:srcRect t="19438" b="29352"/>
          <a:stretch/>
        </p:blipFill>
        <p:spPr>
          <a:xfrm>
            <a:off x="-1" y="2826737"/>
            <a:ext cx="4565779" cy="4031263"/>
          </a:xfrm>
          <a:prstGeom prst="rect">
            <a:avLst/>
          </a:prstGeom>
          <a:noFill/>
        </p:spPr>
      </p:pic>
      <p:sp>
        <p:nvSpPr>
          <p:cNvPr id="243" name="Google Shape;243;p38"/>
          <p:cNvSpPr txBox="1">
            <a:spLocks noGrp="1"/>
          </p:cNvSpPr>
          <p:nvPr>
            <p:ph type="body" idx="1"/>
          </p:nvPr>
        </p:nvSpPr>
        <p:spPr>
          <a:xfrm>
            <a:off x="5449633" y="3455208"/>
            <a:ext cx="5742432" cy="2344708"/>
          </a:xfrm>
          <a:prstGeom prst="rect">
            <a:avLst/>
          </a:prstGeom>
        </p:spPr>
        <p:txBody>
          <a:bodyPr spcFirstLastPara="1" vert="horz" lIns="91433" tIns="45700" rIns="91433" bIns="45700" rtlCol="0" anchor="ctr" anchorCtr="0">
            <a:normAutofit/>
          </a:bodyPr>
          <a:lstStyle/>
          <a:p>
            <a:pPr marL="609585" indent="-406390">
              <a:spcBef>
                <a:spcPts val="0"/>
              </a:spcBef>
              <a:spcAft>
                <a:spcPts val="600"/>
              </a:spcAft>
              <a:buClr>
                <a:srgbClr val="374151"/>
              </a:buClr>
              <a:buSzPts val="1200"/>
              <a:buFont typeface="Roboto"/>
              <a:buChar char="●"/>
            </a:pPr>
            <a:r>
              <a:rPr lang="en-US" sz="1400">
                <a:latin typeface="Roboto"/>
                <a:ea typeface="Roboto"/>
                <a:cs typeface="Roboto"/>
                <a:sym typeface="Roboto"/>
              </a:rPr>
              <a:t>Utilizes model.py to enable input images to be processed and detect keypoints of the full body using OpenPose</a:t>
            </a:r>
          </a:p>
          <a:p>
            <a:pPr marL="609585" indent="-406390">
              <a:spcBef>
                <a:spcPts val="0"/>
              </a:spcBef>
              <a:spcAft>
                <a:spcPts val="600"/>
              </a:spcAft>
              <a:buClr>
                <a:srgbClr val="374151"/>
              </a:buClr>
              <a:buSzPts val="1200"/>
              <a:buFont typeface="Roboto"/>
              <a:buChar char="●"/>
            </a:pPr>
            <a:r>
              <a:rPr lang="en-US" sz="1400">
                <a:latin typeface="Roboto"/>
                <a:ea typeface="Roboto"/>
                <a:cs typeface="Roboto"/>
                <a:sym typeface="Roboto"/>
              </a:rPr>
              <a:t>The Process function takes an input image, performs multi-scale inference using the OpenPose, and detects keypoints for each person in the image.</a:t>
            </a:r>
          </a:p>
          <a:p>
            <a:pPr marL="609585" indent="-406390">
              <a:spcBef>
                <a:spcPts val="0"/>
              </a:spcBef>
              <a:spcAft>
                <a:spcPts val="600"/>
              </a:spcAft>
              <a:buClr>
                <a:srgbClr val="374151"/>
              </a:buClr>
              <a:buSzPts val="1200"/>
              <a:buFont typeface="Roboto"/>
              <a:buChar char="●"/>
            </a:pPr>
            <a:r>
              <a:rPr lang="en-US" sz="1400">
                <a:latin typeface="Roboto"/>
                <a:ea typeface="Roboto"/>
                <a:cs typeface="Roboto"/>
                <a:sym typeface="Roboto"/>
              </a:rPr>
              <a:t>The detected keypoints are then used to check posture positions.</a:t>
            </a:r>
          </a:p>
          <a:p>
            <a:pPr marL="609585" indent="-406390">
              <a:spcBef>
                <a:spcPts val="0"/>
              </a:spcBef>
              <a:spcAft>
                <a:spcPts val="600"/>
              </a:spcAft>
              <a:buClr>
                <a:srgbClr val="374151"/>
              </a:buClr>
              <a:buSzPts val="1200"/>
              <a:buFont typeface="Roboto"/>
              <a:buChar char="●"/>
            </a:pPr>
            <a:r>
              <a:rPr lang="en-US" sz="1400">
                <a:latin typeface="Roboto"/>
                <a:ea typeface="Roboto"/>
                <a:cs typeface="Roboto"/>
                <a:sym typeface="Roboto"/>
              </a:rPr>
              <a:t>Finally, the processed image with keypoints is displayed.</a:t>
            </a:r>
          </a:p>
          <a:p>
            <a:pPr marL="237061" indent="-50799">
              <a:spcBef>
                <a:spcPts val="0"/>
              </a:spcBef>
              <a:spcAft>
                <a:spcPts val="600"/>
              </a:spcAft>
              <a:buClr>
                <a:schemeClr val="dk1"/>
              </a:buClr>
              <a:buSzPts val="2100"/>
              <a:buNone/>
            </a:pPr>
            <a:endParaRPr lang="en-US" sz="1400"/>
          </a:p>
        </p:txBody>
      </p:sp>
      <p:sp>
        <p:nvSpPr>
          <p:cNvPr id="254" name="Rectangle 253">
            <a:extLst>
              <a:ext uri="{FF2B5EF4-FFF2-40B4-BE49-F238E27FC236}">
                <a16:creationId xmlns:a16="http://schemas.microsoft.com/office/drawing/2014/main" id="{4F96EE13-2C4D-4262-812E-DDE5FC35F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58239"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9"/>
        <p:cNvGrpSpPr/>
        <p:nvPr/>
      </p:nvGrpSpPr>
      <p:grpSpPr>
        <a:xfrm>
          <a:off x="0" y="0"/>
          <a:ext cx="0" cy="0"/>
          <a:chOff x="0" y="0"/>
          <a:chExt cx="0" cy="0"/>
        </a:xfrm>
      </p:grpSpPr>
      <p:sp>
        <p:nvSpPr>
          <p:cNvPr id="250" name="Google Shape;250;p39"/>
          <p:cNvSpPr txBox="1">
            <a:spLocks noGrp="1"/>
          </p:cNvSpPr>
          <p:nvPr>
            <p:ph type="title"/>
          </p:nvPr>
        </p:nvSpPr>
        <p:spPr>
          <a:xfrm>
            <a:off x="5755598" y="1138036"/>
            <a:ext cx="5598202" cy="1402470"/>
          </a:xfrm>
          <a:prstGeom prst="rect">
            <a:avLst/>
          </a:prstGeom>
        </p:spPr>
        <p:txBody>
          <a:bodyPr spcFirstLastPara="1" vert="horz" lIns="91433" tIns="45700" rIns="91433" bIns="45700" rtlCol="0" anchor="t" anchorCtr="0">
            <a:normAutofit/>
          </a:bodyPr>
          <a:lstStyle/>
          <a:p>
            <a:pPr>
              <a:spcBef>
                <a:spcPts val="0"/>
              </a:spcBef>
              <a:buClr>
                <a:schemeClr val="dk1"/>
              </a:buClr>
              <a:buSzPts val="3300"/>
            </a:pPr>
            <a:r>
              <a:rPr lang="en-US" sz="3000"/>
              <a:t>Further Implementation(Stretch goal): Real-time Object Detection via OpenCV</a:t>
            </a:r>
          </a:p>
        </p:txBody>
      </p:sp>
      <p:pic>
        <p:nvPicPr>
          <p:cNvPr id="252" name="Google Shape;252;p39"/>
          <p:cNvPicPr preferRelativeResize="0"/>
          <p:nvPr/>
        </p:nvPicPr>
        <p:blipFill>
          <a:blip r:embed="rId3"/>
          <a:stretch>
            <a:fillRect/>
          </a:stretch>
        </p:blipFill>
        <p:spPr>
          <a:xfrm>
            <a:off x="742122" y="807994"/>
            <a:ext cx="4365438" cy="5381158"/>
          </a:xfrm>
          <a:prstGeom prst="rect">
            <a:avLst/>
          </a:prstGeom>
          <a:noFill/>
        </p:spPr>
      </p:pic>
      <p:cxnSp>
        <p:nvCxnSpPr>
          <p:cNvPr id="257" name="Straight Connector 256">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8738"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51" name="Google Shape;251;p39"/>
          <p:cNvSpPr txBox="1">
            <a:spLocks noGrp="1"/>
          </p:cNvSpPr>
          <p:nvPr>
            <p:ph type="body" idx="1"/>
          </p:nvPr>
        </p:nvSpPr>
        <p:spPr>
          <a:xfrm>
            <a:off x="5755598" y="2551176"/>
            <a:ext cx="5444382" cy="3591207"/>
          </a:xfrm>
          <a:prstGeom prst="rect">
            <a:avLst/>
          </a:prstGeom>
        </p:spPr>
        <p:txBody>
          <a:bodyPr spcFirstLastPara="1" vert="horz" lIns="91433" tIns="45700" rIns="91433" bIns="45700" rtlCol="0" anchorCtr="0">
            <a:normAutofit/>
          </a:bodyPr>
          <a:lstStyle/>
          <a:p>
            <a:pPr marL="237061" indent="-50799">
              <a:spcBef>
                <a:spcPts val="0"/>
              </a:spcBef>
              <a:spcAft>
                <a:spcPts val="600"/>
              </a:spcAft>
              <a:buClr>
                <a:schemeClr val="dk1"/>
              </a:buClr>
              <a:buSzPts val="1785"/>
              <a:buNone/>
            </a:pPr>
            <a:r>
              <a:rPr lang="en-US" sz="1700"/>
              <a:t> OpenCV, a versatile computer vision library, stands out in the realm of object detection with deep learning. It offers a rich collection of pre-trained models, including those based on Convolutional Neural Networks (CNNs), making it a robust choice for detecting objects in images and videos. OpenCV's real-time optimization and efficient algorithms enable swift and accurate object recognition, making it particularly suitable for applications where timely identification of objects is crucial. Its ease of integration, diverse set of tools, and established documentation further contribute to OpenCV's prominence in the field of object detection with deep learning.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6"/>
        <p:cNvGrpSpPr/>
        <p:nvPr/>
      </p:nvGrpSpPr>
      <p:grpSpPr>
        <a:xfrm>
          <a:off x="0" y="0"/>
          <a:ext cx="0" cy="0"/>
          <a:chOff x="0" y="0"/>
          <a:chExt cx="0" cy="0"/>
        </a:xfrm>
      </p:grpSpPr>
      <p:sp useBgFill="1">
        <p:nvSpPr>
          <p:cNvPr id="264" name="Rectangle 26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9" name="Google Shape;259;p40"/>
          <p:cNvPicPr preferRelativeResize="0"/>
          <p:nvPr/>
        </p:nvPicPr>
        <p:blipFill rotWithShape="1">
          <a:blip r:embed="rId3"/>
          <a:srcRect b="11068"/>
          <a:stretch/>
        </p:blipFill>
        <p:spPr>
          <a:xfrm>
            <a:off x="2522356" y="10"/>
            <a:ext cx="9669642" cy="6857990"/>
          </a:xfrm>
          <a:prstGeom prst="rect">
            <a:avLst/>
          </a:prstGeom>
          <a:noFill/>
        </p:spPr>
      </p:pic>
      <p:sp>
        <p:nvSpPr>
          <p:cNvPr id="266" name="Rectangle 26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Google Shape;257;p40"/>
          <p:cNvSpPr txBox="1">
            <a:spLocks noGrp="1"/>
          </p:cNvSpPr>
          <p:nvPr>
            <p:ph type="title"/>
          </p:nvPr>
        </p:nvSpPr>
        <p:spPr>
          <a:xfrm>
            <a:off x="838200" y="365125"/>
            <a:ext cx="3822189" cy="1899912"/>
          </a:xfrm>
          <a:prstGeom prst="rect">
            <a:avLst/>
          </a:prstGeom>
        </p:spPr>
        <p:txBody>
          <a:bodyPr spcFirstLastPara="1" vert="horz" lIns="91433" tIns="45700" rIns="91433" bIns="45700" rtlCol="0" anchorCtr="0">
            <a:normAutofit/>
          </a:bodyPr>
          <a:lstStyle/>
          <a:p>
            <a:pPr>
              <a:spcBef>
                <a:spcPts val="0"/>
              </a:spcBef>
              <a:buClr>
                <a:schemeClr val="dk1"/>
              </a:buClr>
              <a:buSzPts val="3300"/>
            </a:pPr>
            <a:r>
              <a:rPr lang="en-US" sz="4000"/>
              <a:t>Why is this important?</a:t>
            </a:r>
          </a:p>
        </p:txBody>
      </p:sp>
      <p:sp>
        <p:nvSpPr>
          <p:cNvPr id="258" name="Google Shape;258;p40"/>
          <p:cNvSpPr txBox="1">
            <a:spLocks noGrp="1"/>
          </p:cNvSpPr>
          <p:nvPr>
            <p:ph type="body" idx="1"/>
          </p:nvPr>
        </p:nvSpPr>
        <p:spPr>
          <a:xfrm>
            <a:off x="838200" y="2434201"/>
            <a:ext cx="3822189" cy="3742762"/>
          </a:xfrm>
          <a:prstGeom prst="rect">
            <a:avLst/>
          </a:prstGeom>
        </p:spPr>
        <p:txBody>
          <a:bodyPr spcFirstLastPara="1" vert="horz" lIns="91433" tIns="45700" rIns="91433" bIns="45700" rtlCol="0" anchorCtr="0">
            <a:normAutofit/>
          </a:bodyPr>
          <a:lstStyle/>
          <a:p>
            <a:pPr marL="609585" indent="-397923">
              <a:spcBef>
                <a:spcPts val="0"/>
              </a:spcBef>
              <a:spcAft>
                <a:spcPts val="600"/>
              </a:spcAft>
              <a:buSzPts val="1100"/>
            </a:pPr>
            <a:r>
              <a:rPr lang="en-US" sz="2000"/>
              <a:t>Model can identify useful objects and can be supplied with domain knowledge for more specific use cases </a:t>
            </a:r>
          </a:p>
          <a:p>
            <a:pPr marL="609585" indent="-397923">
              <a:spcBef>
                <a:spcPts val="0"/>
              </a:spcBef>
              <a:spcAft>
                <a:spcPts val="600"/>
              </a:spcAft>
              <a:buSzPts val="1100"/>
            </a:pPr>
            <a:r>
              <a:rPr lang="en-US" sz="2000"/>
              <a:t>For example, recognizing dog breeds, detecting different yoga poses, dance moves, etc.</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270" name="Rectangle 26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Freeform: Shape 27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41"/>
          <p:cNvSpPr txBox="1">
            <a:spLocks noGrp="1"/>
          </p:cNvSpPr>
          <p:nvPr>
            <p:ph type="title"/>
          </p:nvPr>
        </p:nvSpPr>
        <p:spPr>
          <a:xfrm>
            <a:off x="686834" y="1153572"/>
            <a:ext cx="3200400" cy="4461163"/>
          </a:xfrm>
          <a:prstGeom prst="rect">
            <a:avLst/>
          </a:prstGeom>
        </p:spPr>
        <p:txBody>
          <a:bodyPr spcFirstLastPara="1" vert="horz" lIns="91433" tIns="45700" rIns="91433" bIns="45700" rtlCol="0" anchorCtr="0">
            <a:normAutofit/>
          </a:bodyPr>
          <a:lstStyle/>
          <a:p>
            <a:pPr>
              <a:spcBef>
                <a:spcPts val="0"/>
              </a:spcBef>
              <a:buClr>
                <a:schemeClr val="dk1"/>
              </a:buClr>
              <a:buSzPts val="3300"/>
            </a:pPr>
            <a:r>
              <a:rPr lang="en-US">
                <a:solidFill>
                  <a:srgbClr val="FFFFFF"/>
                </a:solidFill>
              </a:rPr>
              <a:t>What we’re adding</a:t>
            </a:r>
          </a:p>
        </p:txBody>
      </p:sp>
      <p:sp>
        <p:nvSpPr>
          <p:cNvPr id="274" name="Arc 27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5" name="Google Shape;265;p41"/>
          <p:cNvSpPr txBox="1">
            <a:spLocks noGrp="1"/>
          </p:cNvSpPr>
          <p:nvPr>
            <p:ph type="body" idx="1"/>
          </p:nvPr>
        </p:nvSpPr>
        <p:spPr>
          <a:xfrm>
            <a:off x="4447308" y="591344"/>
            <a:ext cx="6906491" cy="5585619"/>
          </a:xfrm>
          <a:prstGeom prst="rect">
            <a:avLst/>
          </a:prstGeom>
        </p:spPr>
        <p:txBody>
          <a:bodyPr spcFirstLastPara="1" vert="horz" lIns="91433" tIns="45700" rIns="91433" bIns="45700" rtlCol="0" anchor="ctr" anchorCtr="0">
            <a:normAutofit/>
          </a:bodyPr>
          <a:lstStyle/>
          <a:p>
            <a:pPr marL="237061" indent="-50799">
              <a:spcBef>
                <a:spcPts val="0"/>
              </a:spcBef>
              <a:spcAft>
                <a:spcPts val="600"/>
              </a:spcAft>
              <a:buClr>
                <a:schemeClr val="dk1"/>
              </a:buClr>
              <a:buSzPts val="2100"/>
              <a:buNone/>
            </a:pPr>
            <a:r>
              <a:rPr lang="en" dirty="0"/>
              <a:t> Not only will this model be able to identify objects but it will be able to discern between dog breeds, different action poses, and different sports.</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9"/>
        <p:cNvGrpSpPr/>
        <p:nvPr/>
      </p:nvGrpSpPr>
      <p:grpSpPr>
        <a:xfrm>
          <a:off x="0" y="0"/>
          <a:ext cx="0" cy="0"/>
          <a:chOff x="0" y="0"/>
          <a:chExt cx="0" cy="0"/>
        </a:xfrm>
      </p:grpSpPr>
      <p:sp useBgFill="1">
        <p:nvSpPr>
          <p:cNvPr id="287" name="Rectangle 286">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9" name="Freeform: Shape 288">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84" name="Graphic 283" descr="Link">
            <a:extLst>
              <a:ext uri="{FF2B5EF4-FFF2-40B4-BE49-F238E27FC236}">
                <a16:creationId xmlns:a16="http://schemas.microsoft.com/office/drawing/2014/main" id="{361ACAB4-86CD-71B0-F04A-638C5B63FB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1053" y="953955"/>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91" name="Arc 290">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0" name="Google Shape;270;p42"/>
          <p:cNvSpPr txBox="1">
            <a:spLocks noGrp="1"/>
          </p:cNvSpPr>
          <p:nvPr>
            <p:ph type="title"/>
          </p:nvPr>
        </p:nvSpPr>
        <p:spPr>
          <a:xfrm>
            <a:off x="838201" y="479493"/>
            <a:ext cx="5257800" cy="1325563"/>
          </a:xfrm>
          <a:prstGeom prst="rect">
            <a:avLst/>
          </a:prstGeom>
        </p:spPr>
        <p:txBody>
          <a:bodyPr spcFirstLastPara="1" vert="horz" lIns="91433" tIns="45700" rIns="91433" bIns="45700" rtlCol="0" anchorCtr="0">
            <a:normAutofit/>
          </a:bodyPr>
          <a:lstStyle/>
          <a:p>
            <a:pPr>
              <a:spcBef>
                <a:spcPts val="0"/>
              </a:spcBef>
              <a:buClr>
                <a:schemeClr val="dk1"/>
              </a:buClr>
              <a:buSzPts val="3300"/>
            </a:pPr>
            <a:r>
              <a:rPr lang="en-US"/>
              <a:t>Important Links</a:t>
            </a:r>
          </a:p>
        </p:txBody>
      </p:sp>
      <p:sp>
        <p:nvSpPr>
          <p:cNvPr id="271" name="Google Shape;271;p42"/>
          <p:cNvSpPr txBox="1">
            <a:spLocks noGrp="1"/>
          </p:cNvSpPr>
          <p:nvPr>
            <p:ph type="body" idx="1"/>
          </p:nvPr>
        </p:nvSpPr>
        <p:spPr>
          <a:xfrm>
            <a:off x="838201" y="1984443"/>
            <a:ext cx="5257800" cy="4192520"/>
          </a:xfrm>
          <a:prstGeom prst="rect">
            <a:avLst/>
          </a:prstGeom>
        </p:spPr>
        <p:txBody>
          <a:bodyPr spcFirstLastPara="1" vert="horz" lIns="91433" tIns="45700" rIns="91433" bIns="45700" rtlCol="0" anchorCtr="0">
            <a:normAutofit/>
          </a:bodyPr>
          <a:lstStyle/>
          <a:p>
            <a:pPr marL="0" indent="0">
              <a:spcBef>
                <a:spcPts val="0"/>
              </a:spcBef>
              <a:spcAft>
                <a:spcPts val="600"/>
              </a:spcAft>
              <a:buNone/>
            </a:pPr>
            <a:r>
              <a:rPr lang="en" sz="2200"/>
              <a:t>Project repo:</a:t>
            </a:r>
            <a:endParaRPr lang="en-US" sz="2200"/>
          </a:p>
          <a:p>
            <a:pPr marL="237061" indent="-296326">
              <a:spcBef>
                <a:spcPts val="0"/>
              </a:spcBef>
              <a:spcAft>
                <a:spcPts val="600"/>
              </a:spcAft>
              <a:buSzPts val="2100"/>
            </a:pPr>
            <a:r>
              <a:rPr lang="en-US" sz="2200" u="sng">
                <a:hlinkClick r:id="rId5"/>
              </a:rPr>
              <a:t>https://github.com/m-nweke/CS5588-Capstone-Project/blob/main/README.md</a:t>
            </a:r>
            <a:r>
              <a:rPr lang="en" sz="2200"/>
              <a:t> </a:t>
            </a:r>
            <a:endParaRPr lang="en-US" sz="2200"/>
          </a:p>
          <a:p>
            <a:pPr marL="0" indent="0">
              <a:spcBef>
                <a:spcPts val="0"/>
              </a:spcBef>
              <a:spcAft>
                <a:spcPts val="600"/>
              </a:spcAft>
              <a:buNone/>
            </a:pPr>
            <a:r>
              <a:rPr lang="en" sz="2200"/>
              <a:t>Examples for reference:</a:t>
            </a:r>
            <a:endParaRPr lang="en-US" sz="2200"/>
          </a:p>
          <a:p>
            <a:pPr marL="237061" indent="-237061">
              <a:spcBef>
                <a:spcPts val="0"/>
              </a:spcBef>
              <a:spcAft>
                <a:spcPts val="600"/>
              </a:spcAft>
              <a:buSzPts val="1400"/>
            </a:pPr>
            <a:r>
              <a:rPr lang="en" sz="2200"/>
              <a:t>Object Detection Example: </a:t>
            </a:r>
            <a:r>
              <a:rPr lang="en-US" sz="2200" u="sng">
                <a:hlinkClick r:id="rId6"/>
              </a:rPr>
              <a:t>https://pyimagesearch.com/2017/08/21/deep-learning-with-opencv/</a:t>
            </a:r>
            <a:endParaRPr lang="en-US" sz="2200"/>
          </a:p>
          <a:p>
            <a:pPr marL="237061" indent="-228594">
              <a:spcBef>
                <a:spcPts val="0"/>
              </a:spcBef>
              <a:spcAft>
                <a:spcPts val="600"/>
              </a:spcAft>
              <a:buClr>
                <a:schemeClr val="dk1"/>
              </a:buClr>
              <a:buSzPts val="2100"/>
            </a:pPr>
            <a:r>
              <a:rPr lang="en" sz="2200"/>
              <a:t>GitHub Posture Source Code: </a:t>
            </a:r>
            <a:r>
              <a:rPr lang="en-US" sz="2200" u="sng">
                <a:hlinkClick r:id="rId7"/>
              </a:rPr>
              <a:t>https://github.com/nvinayvarma189/Sitting-Posture-Recognition/blob/master/README.md</a:t>
            </a:r>
            <a:endParaRPr lang="en-US" sz="2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p:nvPr/>
        </p:nvSpPr>
        <p:spPr>
          <a:xfrm>
            <a:off x="-1" y="0"/>
            <a:ext cx="12188952" cy="6858000"/>
          </a:xfrm>
          <a:prstGeom prst="rect">
            <a:avLst/>
          </a:prstGeom>
          <a:solidFill>
            <a:schemeClr val="lt1"/>
          </a:soli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36" name="Google Shape;136;p26"/>
          <p:cNvSpPr txBox="1">
            <a:spLocks noGrp="1"/>
          </p:cNvSpPr>
          <p:nvPr>
            <p:ph type="title"/>
          </p:nvPr>
        </p:nvSpPr>
        <p:spPr>
          <a:xfrm>
            <a:off x="836679" y="723900"/>
            <a:ext cx="6002111" cy="1495425"/>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000"/>
            </a:pPr>
            <a:r>
              <a:rPr lang="en" sz="4000"/>
              <a:t>Project Inspiration: Sitting Posture Recognition</a:t>
            </a:r>
            <a:endParaRPr/>
          </a:p>
        </p:txBody>
      </p:sp>
      <p:pic>
        <p:nvPicPr>
          <p:cNvPr id="138" name="Google Shape;138;p26" descr="A colorful lines and dots on a black background&#10;&#10;Description automatically generated"/>
          <p:cNvPicPr preferRelativeResize="0"/>
          <p:nvPr/>
        </p:nvPicPr>
        <p:blipFill rotWithShape="1">
          <a:blip r:embed="rId3">
            <a:alphaModFix/>
          </a:blip>
          <a:srcRect l="801" r="2134"/>
          <a:stretch/>
        </p:blipFill>
        <p:spPr>
          <a:xfrm>
            <a:off x="7199440" y="11"/>
            <a:ext cx="4992560" cy="6857991"/>
          </a:xfrm>
          <a:prstGeom prst="rect">
            <a:avLst/>
          </a:prstGeom>
          <a:noFill/>
          <a:ln>
            <a:noFill/>
          </a:ln>
        </p:spPr>
      </p:pic>
      <p:graphicFrame>
        <p:nvGraphicFramePr>
          <p:cNvPr id="140" name="Google Shape;137;p26">
            <a:extLst>
              <a:ext uri="{FF2B5EF4-FFF2-40B4-BE49-F238E27FC236}">
                <a16:creationId xmlns:a16="http://schemas.microsoft.com/office/drawing/2014/main" id="{19869486-4BE1-861E-914E-04BAD3F843D6}"/>
              </a:ext>
            </a:extLst>
          </p:cNvPr>
          <p:cNvGraphicFramePr/>
          <p:nvPr/>
        </p:nvGraphicFramePr>
        <p:xfrm>
          <a:off x="836681" y="2405068"/>
          <a:ext cx="6002111" cy="37290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p:nvPr/>
        </p:nvSpPr>
        <p:spPr>
          <a:xfrm>
            <a:off x="-1" y="0"/>
            <a:ext cx="12188952" cy="6858000"/>
          </a:xfrm>
          <a:prstGeom prst="rect">
            <a:avLst/>
          </a:prstGeom>
          <a:solidFill>
            <a:schemeClr val="lt1"/>
          </a:soli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pic>
        <p:nvPicPr>
          <p:cNvPr id="144" name="Google Shape;144;p27" descr="Person with back pain reaching for their back in a chair"/>
          <p:cNvPicPr preferRelativeResize="0"/>
          <p:nvPr/>
        </p:nvPicPr>
        <p:blipFill rotWithShape="1">
          <a:blip r:embed="rId3">
            <a:alphaModFix/>
          </a:blip>
          <a:srcRect l="5884" r="-1" b="-1"/>
          <a:stretch/>
        </p:blipFill>
        <p:spPr>
          <a:xfrm>
            <a:off x="1" y="11"/>
            <a:ext cx="9669643" cy="6857989"/>
          </a:xfrm>
          <a:prstGeom prst="rect">
            <a:avLst/>
          </a:prstGeom>
          <a:noFill/>
          <a:ln>
            <a:noFill/>
          </a:ln>
        </p:spPr>
      </p:pic>
      <p:sp>
        <p:nvSpPr>
          <p:cNvPr id="145" name="Google Shape;145;p27"/>
          <p:cNvSpPr/>
          <p:nvPr/>
        </p:nvSpPr>
        <p:spPr>
          <a:xfrm flipH="1">
            <a:off x="5125020" y="0"/>
            <a:ext cx="7066977" cy="68580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46" name="Google Shape;146;p27"/>
          <p:cNvSpPr txBox="1">
            <a:spLocks noGrp="1"/>
          </p:cNvSpPr>
          <p:nvPr>
            <p:ph type="title"/>
          </p:nvPr>
        </p:nvSpPr>
        <p:spPr>
          <a:xfrm>
            <a:off x="7531611" y="365125"/>
            <a:ext cx="3822189" cy="1899912"/>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000"/>
            </a:pPr>
            <a:r>
              <a:rPr lang="en" sz="4000"/>
              <a:t>Why this project is important?</a:t>
            </a:r>
            <a:endParaRPr/>
          </a:p>
        </p:txBody>
      </p:sp>
      <p:sp>
        <p:nvSpPr>
          <p:cNvPr id="147" name="Google Shape;147;p27"/>
          <p:cNvSpPr txBox="1">
            <a:spLocks noGrp="1"/>
          </p:cNvSpPr>
          <p:nvPr>
            <p:ph type="body" idx="1"/>
          </p:nvPr>
        </p:nvSpPr>
        <p:spPr>
          <a:xfrm>
            <a:off x="7531611" y="2434201"/>
            <a:ext cx="3822189" cy="3742763"/>
          </a:xfrm>
          <a:prstGeom prst="rect">
            <a:avLst/>
          </a:prstGeom>
          <a:noFill/>
          <a:ln>
            <a:noFill/>
          </a:ln>
        </p:spPr>
        <p:txBody>
          <a:bodyPr spcFirstLastPara="1" vert="horz" wrap="square" lIns="91433" tIns="45700" rIns="91433" bIns="45700" rtlCol="0" anchor="t" anchorCtr="0">
            <a:normAutofit/>
          </a:bodyPr>
          <a:lstStyle/>
          <a:p>
            <a:pPr marL="0" indent="0">
              <a:spcBef>
                <a:spcPts val="0"/>
              </a:spcBef>
              <a:buClr>
                <a:schemeClr val="dk1"/>
              </a:buClr>
              <a:buSzPts val="1500"/>
              <a:buNone/>
            </a:pPr>
            <a:r>
              <a:rPr lang="en" sz="2000"/>
              <a:t>Poor sitting posture can cause lower back and neck pain, and various adverse health effects, including imbalances in the musculoskeletal system, balance issues, impaired digestion, and reduced flexibility.  </a:t>
            </a:r>
            <a:endParaRPr/>
          </a:p>
          <a:p>
            <a:pPr marL="0" indent="0">
              <a:spcBef>
                <a:spcPts val="1067"/>
              </a:spcBef>
              <a:buClr>
                <a:schemeClr val="dk1"/>
              </a:buClr>
              <a:buSzPts val="1500"/>
              <a:buNone/>
            </a:pP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A7AD8966-BC98-F242-95B6-CE5BD80CD9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82"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6E8ED5-60AB-66F5-6931-7CF96393DD75}"/>
              </a:ext>
            </a:extLst>
          </p:cNvPr>
          <p:cNvSpPr>
            <a:spLocks noGrp="1"/>
          </p:cNvSpPr>
          <p:nvPr>
            <p:ph type="title"/>
          </p:nvPr>
        </p:nvSpPr>
        <p:spPr>
          <a:xfrm>
            <a:off x="838200" y="365125"/>
            <a:ext cx="3822189" cy="1899912"/>
          </a:xfrm>
        </p:spPr>
        <p:txBody>
          <a:bodyPr>
            <a:normAutofit/>
          </a:bodyPr>
          <a:lstStyle/>
          <a:p>
            <a:r>
              <a:rPr lang="en-US" sz="4000"/>
              <a:t>What is considered good seated posture?</a:t>
            </a:r>
          </a:p>
        </p:txBody>
      </p:sp>
      <p:sp>
        <p:nvSpPr>
          <p:cNvPr id="3" name="Content Placeholder 2">
            <a:extLst>
              <a:ext uri="{FF2B5EF4-FFF2-40B4-BE49-F238E27FC236}">
                <a16:creationId xmlns:a16="http://schemas.microsoft.com/office/drawing/2014/main" id="{9670A35E-E081-6C57-F8E3-A78E18E7BAE4}"/>
              </a:ext>
            </a:extLst>
          </p:cNvPr>
          <p:cNvSpPr>
            <a:spLocks noGrp="1"/>
          </p:cNvSpPr>
          <p:nvPr>
            <p:ph idx="1"/>
          </p:nvPr>
        </p:nvSpPr>
        <p:spPr>
          <a:xfrm>
            <a:off x="838200" y="2434201"/>
            <a:ext cx="3822189" cy="3742762"/>
          </a:xfrm>
        </p:spPr>
        <p:txBody>
          <a:bodyPr>
            <a:normAutofit/>
          </a:bodyPr>
          <a:lstStyle/>
          <a:p>
            <a:r>
              <a:rPr lang="en-US" sz="2000"/>
              <a:t>Keeping the feet flat on the floor</a:t>
            </a:r>
          </a:p>
          <a:p>
            <a:r>
              <a:rPr lang="en-US" sz="2000"/>
              <a:t>Avoid crossing the knees or ankles</a:t>
            </a:r>
          </a:p>
          <a:p>
            <a:r>
              <a:rPr lang="en-US" sz="2000"/>
              <a:t>Place the ankles in front of the knees</a:t>
            </a:r>
          </a:p>
          <a:p>
            <a:r>
              <a:rPr lang="en-US" sz="2000"/>
              <a:t>Relax the shoulders</a:t>
            </a:r>
          </a:p>
          <a:p>
            <a:r>
              <a:rPr lang="en-US" sz="2000"/>
              <a:t>Sit up straight and look forward without straining the neck.</a:t>
            </a:r>
          </a:p>
        </p:txBody>
      </p:sp>
    </p:spTree>
    <p:extLst>
      <p:ext uri="{BB962C8B-B14F-4D97-AF65-F5344CB8AC3E}">
        <p14:creationId xmlns:p14="http://schemas.microsoft.com/office/powerpoint/2010/main" val="2606476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481014" y="327026"/>
            <a:ext cx="3290887" cy="2287588"/>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2700"/>
            </a:pPr>
            <a:r>
              <a:rPr lang="en" sz="3600"/>
              <a:t>What do we intend to add?</a:t>
            </a:r>
            <a:endParaRPr/>
          </a:p>
        </p:txBody>
      </p:sp>
      <p:sp>
        <p:nvSpPr>
          <p:cNvPr id="162" name="Google Shape;162;p29"/>
          <p:cNvSpPr txBox="1">
            <a:spLocks noGrp="1"/>
          </p:cNvSpPr>
          <p:nvPr>
            <p:ph type="body" idx="1"/>
          </p:nvPr>
        </p:nvSpPr>
        <p:spPr>
          <a:xfrm>
            <a:off x="4223983" y="327025"/>
            <a:ext cx="7485413" cy="2287587"/>
          </a:xfrm>
          <a:prstGeom prst="rect">
            <a:avLst/>
          </a:prstGeom>
          <a:noFill/>
          <a:ln>
            <a:noFill/>
          </a:ln>
        </p:spPr>
        <p:txBody>
          <a:bodyPr spcFirstLastPara="1" vert="horz" wrap="square" lIns="91433" tIns="45700" rIns="91433" bIns="45700" rtlCol="0" anchor="ctr" anchorCtr="0">
            <a:normAutofit lnSpcReduction="10000"/>
          </a:bodyPr>
          <a:lstStyle/>
          <a:p>
            <a:pPr marL="237061" indent="-245527">
              <a:spcBef>
                <a:spcPts val="0"/>
              </a:spcBef>
              <a:buClr>
                <a:schemeClr val="dk1"/>
              </a:buClr>
              <a:buSzPts val="1300"/>
            </a:pPr>
            <a:r>
              <a:rPr lang="en" sz="1733"/>
              <a:t>Position of the neck.</a:t>
            </a:r>
            <a:endParaRPr/>
          </a:p>
          <a:p>
            <a:pPr marL="237061" indent="-245527">
              <a:spcBef>
                <a:spcPts val="1067"/>
              </a:spcBef>
              <a:buClr>
                <a:schemeClr val="dk1"/>
              </a:buClr>
              <a:buSzPts val="1300"/>
            </a:pPr>
            <a:r>
              <a:rPr lang="en" sz="1733"/>
              <a:t>Determine if feet are on the ground vs dangling in the air.</a:t>
            </a:r>
            <a:endParaRPr/>
          </a:p>
          <a:p>
            <a:pPr marL="237061" indent="-245527">
              <a:spcBef>
                <a:spcPts val="1067"/>
              </a:spcBef>
              <a:buClr>
                <a:schemeClr val="dk1"/>
              </a:buClr>
              <a:buSzPts val="1300"/>
            </a:pPr>
            <a:r>
              <a:rPr lang="en" sz="1733"/>
              <a:t>Determine if legs are crossed.</a:t>
            </a:r>
            <a:endParaRPr/>
          </a:p>
          <a:p>
            <a:pPr marL="237061" indent="-245527">
              <a:spcBef>
                <a:spcPts val="1067"/>
              </a:spcBef>
              <a:buClr>
                <a:schemeClr val="dk1"/>
              </a:buClr>
              <a:buSzPts val="1300"/>
            </a:pPr>
            <a:r>
              <a:rPr lang="en" sz="1733"/>
              <a:t>Make recommendations for posture improvement that can reduce the change of back and neck pain.</a:t>
            </a:r>
            <a:endParaRPr/>
          </a:p>
          <a:p>
            <a:pPr marL="237061" indent="-245527">
              <a:spcBef>
                <a:spcPts val="1067"/>
              </a:spcBef>
              <a:buClr>
                <a:schemeClr val="dk1"/>
              </a:buClr>
              <a:buSzPts val="1300"/>
            </a:pPr>
            <a:r>
              <a:rPr lang="en" sz="1733"/>
              <a:t>Create an easy-to-use UI that can enables users to easily view their posture status and corresponding recommendations. </a:t>
            </a:r>
            <a:endParaRPr/>
          </a:p>
        </p:txBody>
      </p:sp>
      <p:pic>
        <p:nvPicPr>
          <p:cNvPr id="163" name="Google Shape;163;p29" descr="A screenshot of a video game&#10;&#10;Description automatically generated"/>
          <p:cNvPicPr preferRelativeResize="0"/>
          <p:nvPr/>
        </p:nvPicPr>
        <p:blipFill rotWithShape="1">
          <a:blip r:embed="rId3">
            <a:alphaModFix/>
          </a:blip>
          <a:srcRect t="14232" r="-1" b="5889"/>
          <a:stretch/>
        </p:blipFill>
        <p:spPr>
          <a:xfrm>
            <a:off x="-9168" y="2763151"/>
            <a:ext cx="12201168" cy="4093263"/>
          </a:xfrm>
          <a:custGeom>
            <a:avLst/>
            <a:gdLst/>
            <a:ahLst/>
            <a:cxnLst/>
            <a:rect l="l" t="t" r="r" b="b"/>
            <a:pathLst>
              <a:path w="12201168" h="4093262" extrusionOk="0">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0"/>
          <p:cNvSpPr/>
          <p:nvPr/>
        </p:nvSpPr>
        <p:spPr>
          <a:xfrm>
            <a:off x="3049" y="0"/>
            <a:ext cx="12188952" cy="6858000"/>
          </a:xfrm>
          <a:prstGeom prst="rect">
            <a:avLst/>
          </a:prstGeom>
          <a:solidFill>
            <a:schemeClr val="lt1"/>
          </a:soli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pic>
        <p:nvPicPr>
          <p:cNvPr id="169" name="Google Shape;169;p30" descr="Why posture matters - Harvard Health"/>
          <p:cNvPicPr preferRelativeResize="0"/>
          <p:nvPr/>
        </p:nvPicPr>
        <p:blipFill rotWithShape="1">
          <a:blip r:embed="rId3">
            <a:alphaModFix/>
          </a:blip>
          <a:srcRect l="13286"/>
          <a:stretch/>
        </p:blipFill>
        <p:spPr>
          <a:xfrm>
            <a:off x="2522356" y="11"/>
            <a:ext cx="9669643" cy="6857989"/>
          </a:xfrm>
          <a:prstGeom prst="rect">
            <a:avLst/>
          </a:prstGeom>
          <a:noFill/>
          <a:ln>
            <a:noFill/>
          </a:ln>
        </p:spPr>
      </p:pic>
      <p:sp>
        <p:nvSpPr>
          <p:cNvPr id="170" name="Google Shape;170;p30"/>
          <p:cNvSpPr/>
          <p:nvPr/>
        </p:nvSpPr>
        <p:spPr>
          <a:xfrm>
            <a:off x="-1" y="0"/>
            <a:ext cx="7390263" cy="68580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71" name="Google Shape;171;p30"/>
          <p:cNvSpPr txBox="1">
            <a:spLocks noGrp="1"/>
          </p:cNvSpPr>
          <p:nvPr>
            <p:ph type="title"/>
          </p:nvPr>
        </p:nvSpPr>
        <p:spPr>
          <a:xfrm>
            <a:off x="838200" y="365125"/>
            <a:ext cx="3822189" cy="1899912"/>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000"/>
            </a:pPr>
            <a:r>
              <a:rPr lang="en" sz="4000"/>
              <a:t>Summary of Expected Outcomes</a:t>
            </a:r>
            <a:endParaRPr/>
          </a:p>
        </p:txBody>
      </p:sp>
      <p:sp>
        <p:nvSpPr>
          <p:cNvPr id="172" name="Google Shape;172;p30"/>
          <p:cNvSpPr txBox="1">
            <a:spLocks noGrp="1"/>
          </p:cNvSpPr>
          <p:nvPr>
            <p:ph type="body" idx="1"/>
          </p:nvPr>
        </p:nvSpPr>
        <p:spPr>
          <a:xfrm>
            <a:off x="838200" y="2434201"/>
            <a:ext cx="3822189" cy="3742763"/>
          </a:xfrm>
          <a:prstGeom prst="rect">
            <a:avLst/>
          </a:prstGeom>
          <a:noFill/>
          <a:ln>
            <a:noFill/>
          </a:ln>
        </p:spPr>
        <p:txBody>
          <a:bodyPr spcFirstLastPara="1" vert="horz" wrap="square" lIns="91433" tIns="45700" rIns="91433" bIns="45700" rtlCol="0" anchor="t" anchorCtr="0">
            <a:normAutofit/>
          </a:bodyPr>
          <a:lstStyle/>
          <a:p>
            <a:pPr marL="0" indent="0">
              <a:spcBef>
                <a:spcPts val="0"/>
              </a:spcBef>
              <a:buNone/>
            </a:pPr>
            <a:r>
              <a:rPr lang="en" sz="1600" dirty="0">
                <a:solidFill>
                  <a:srgbClr val="374151"/>
                </a:solidFill>
                <a:latin typeface="Roboto"/>
                <a:ea typeface="Roboto"/>
                <a:cs typeface="Roboto"/>
                <a:sym typeface="Roboto"/>
              </a:rPr>
              <a:t>Design a seated posture assessment interface that evaluates the alignment of the back, feet, knees, and neck, and provides personalized recommendations to minimize the risk of neck and back discomfort.</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643174-882D-B801-1097-62AE862981CF}"/>
              </a:ext>
            </a:extLst>
          </p:cNvPr>
          <p:cNvSpPr>
            <a:spLocks noGrp="1"/>
          </p:cNvSpPr>
          <p:nvPr>
            <p:ph type="title"/>
          </p:nvPr>
        </p:nvSpPr>
        <p:spPr>
          <a:xfrm>
            <a:off x="795528" y="386930"/>
            <a:ext cx="10141799" cy="1300554"/>
          </a:xfrm>
        </p:spPr>
        <p:txBody>
          <a:bodyPr anchor="b">
            <a:normAutofit/>
          </a:bodyPr>
          <a:lstStyle/>
          <a:p>
            <a:r>
              <a:rPr lang="en" sz="4800" dirty="0"/>
              <a:t>Frontend: </a:t>
            </a:r>
            <a:r>
              <a:rPr lang="en" sz="4800" dirty="0" err="1"/>
              <a:t>Vue.Js</a:t>
            </a:r>
            <a:r>
              <a:rPr lang="en" sz="4800" dirty="0"/>
              <a:t> Framework</a:t>
            </a:r>
            <a:endParaRPr lang="en-US" sz="4800" dirty="0"/>
          </a:p>
        </p:txBody>
      </p:sp>
      <p:sp>
        <p:nvSpPr>
          <p:cNvPr id="11" name="Rectangle 10">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182;p31" descr="Vue.js Development Environment - Vuejs Online Editor &amp; Compiler | RunCode">
            <a:extLst>
              <a:ext uri="{FF2B5EF4-FFF2-40B4-BE49-F238E27FC236}">
                <a16:creationId xmlns:a16="http://schemas.microsoft.com/office/drawing/2014/main" id="{825FFE8A-3695-D092-809B-FFC331DE70BC}"/>
              </a:ext>
            </a:extLst>
          </p:cNvPr>
          <p:cNvPicPr preferRelativeResize="0"/>
          <p:nvPr/>
        </p:nvPicPr>
        <p:blipFill rotWithShape="1">
          <a:blip r:embed="rId2"/>
          <a:stretch/>
        </p:blipFill>
        <p:spPr>
          <a:xfrm>
            <a:off x="635295" y="3094268"/>
            <a:ext cx="5150277" cy="2575138"/>
          </a:xfrm>
          <a:prstGeom prst="rect">
            <a:avLst/>
          </a:prstGeom>
          <a:noFill/>
        </p:spPr>
      </p:pic>
      <p:sp>
        <p:nvSpPr>
          <p:cNvPr id="3" name="Content Placeholder 2">
            <a:extLst>
              <a:ext uri="{FF2B5EF4-FFF2-40B4-BE49-F238E27FC236}">
                <a16:creationId xmlns:a16="http://schemas.microsoft.com/office/drawing/2014/main" id="{B251C2F6-B1CF-4FD2-D823-4863C60E9024}"/>
              </a:ext>
            </a:extLst>
          </p:cNvPr>
          <p:cNvSpPr>
            <a:spLocks noGrp="1"/>
          </p:cNvSpPr>
          <p:nvPr>
            <p:ph idx="1"/>
          </p:nvPr>
        </p:nvSpPr>
        <p:spPr>
          <a:xfrm>
            <a:off x="6406429" y="2599509"/>
            <a:ext cx="4530898" cy="3639450"/>
          </a:xfrm>
        </p:spPr>
        <p:txBody>
          <a:bodyPr anchor="ctr">
            <a:normAutofit/>
          </a:bodyPr>
          <a:lstStyle/>
          <a:p>
            <a:pPr marL="0" indent="0">
              <a:buNone/>
            </a:pPr>
            <a:r>
              <a:rPr lang="en-US" sz="2000">
                <a:latin typeface="Arial"/>
                <a:ea typeface="Arial"/>
                <a:cs typeface="Arial"/>
                <a:sym typeface="Arial"/>
              </a:rPr>
              <a:t>A JavaScript framework for building user interfaces. It builds on top of standard HTML, CSS, and JavaScript and provides a declarative and component-based programming model that helps you efficiently develop user interfaces, be they simple or complex.</a:t>
            </a:r>
            <a:endParaRPr lang="en-US" sz="2000"/>
          </a:p>
          <a:p>
            <a:pPr marL="0" indent="0">
              <a:buNone/>
            </a:pPr>
            <a:endParaRPr lang="en-US" sz="2000"/>
          </a:p>
        </p:txBody>
      </p:sp>
      <p:sp>
        <p:nvSpPr>
          <p:cNvPr id="15" name="Rectangle 14">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7162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7833E0-1E81-8296-65D0-AB5AD314B218}"/>
              </a:ext>
            </a:extLst>
          </p:cNvPr>
          <p:cNvSpPr>
            <a:spLocks noGrp="1"/>
          </p:cNvSpPr>
          <p:nvPr>
            <p:ph type="title"/>
          </p:nvPr>
        </p:nvSpPr>
        <p:spPr>
          <a:xfrm>
            <a:off x="795528" y="386930"/>
            <a:ext cx="10141799" cy="1300554"/>
          </a:xfrm>
        </p:spPr>
        <p:txBody>
          <a:bodyPr anchor="b">
            <a:normAutofit/>
          </a:bodyPr>
          <a:lstStyle/>
          <a:p>
            <a:r>
              <a:rPr lang="en" sz="4800" dirty="0"/>
              <a:t>Backend Database: Firebase</a:t>
            </a:r>
            <a:endParaRPr lang="en-US" sz="4800" dirty="0"/>
          </a:p>
        </p:txBody>
      </p:sp>
      <p:sp>
        <p:nvSpPr>
          <p:cNvPr id="11" name="Rectangle 10">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194;p32">
            <a:extLst>
              <a:ext uri="{FF2B5EF4-FFF2-40B4-BE49-F238E27FC236}">
                <a16:creationId xmlns:a16="http://schemas.microsoft.com/office/drawing/2014/main" id="{B1EFD48E-701F-2FA9-D08E-8A4D1DE97688}"/>
              </a:ext>
            </a:extLst>
          </p:cNvPr>
          <p:cNvPicPr preferRelativeResize="0"/>
          <p:nvPr/>
        </p:nvPicPr>
        <p:blipFill>
          <a:blip r:embed="rId2"/>
          <a:stretch>
            <a:fillRect/>
          </a:stretch>
        </p:blipFill>
        <p:spPr>
          <a:xfrm>
            <a:off x="635295" y="3027813"/>
            <a:ext cx="5150277" cy="2708048"/>
          </a:xfrm>
          <a:prstGeom prst="rect">
            <a:avLst/>
          </a:prstGeom>
          <a:noFill/>
        </p:spPr>
      </p:pic>
      <p:sp>
        <p:nvSpPr>
          <p:cNvPr id="3" name="Content Placeholder 2">
            <a:extLst>
              <a:ext uri="{FF2B5EF4-FFF2-40B4-BE49-F238E27FC236}">
                <a16:creationId xmlns:a16="http://schemas.microsoft.com/office/drawing/2014/main" id="{DB980DFC-C701-D677-89E8-C05E8C484261}"/>
              </a:ext>
            </a:extLst>
          </p:cNvPr>
          <p:cNvSpPr>
            <a:spLocks noGrp="1"/>
          </p:cNvSpPr>
          <p:nvPr>
            <p:ph idx="1"/>
          </p:nvPr>
        </p:nvSpPr>
        <p:spPr>
          <a:xfrm>
            <a:off x="6406429" y="2599509"/>
            <a:ext cx="4530898" cy="3639450"/>
          </a:xfrm>
        </p:spPr>
        <p:txBody>
          <a:bodyPr anchor="ctr">
            <a:normAutofit/>
          </a:bodyPr>
          <a:lstStyle/>
          <a:p>
            <a:pPr marL="0" indent="0">
              <a:buNone/>
            </a:pPr>
            <a:r>
              <a:rPr lang="en-US" sz="1900">
                <a:latin typeface="Arial"/>
                <a:ea typeface="Arial"/>
                <a:cs typeface="Arial"/>
                <a:sym typeface="Arial"/>
              </a:rPr>
              <a:t>Features a suite of services that streamline backend development. Its offerings include Firestore, a real-time NoSQL database capable of storing not only textual data but also multimedia content such as pictures and videos. Additionally, Firebase provides authentication, cloud functions, hosting, and more. The platform is crafted to simplify development workflows, empowering developers to concentrate on UI/UX aspects.</a:t>
            </a:r>
            <a:endParaRPr lang="en-US" sz="1900"/>
          </a:p>
          <a:p>
            <a:pPr marL="0" indent="0">
              <a:buNone/>
            </a:pPr>
            <a:endParaRPr lang="en-US" sz="1900"/>
          </a:p>
        </p:txBody>
      </p:sp>
      <p:sp>
        <p:nvSpPr>
          <p:cNvPr id="15" name="Rectangle 14">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9046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0D2AC1C-D305-5EB0-5096-50789063650F}"/>
              </a:ext>
            </a:extLst>
          </p:cNvPr>
          <p:cNvSpPr>
            <a:spLocks noGrp="1"/>
          </p:cNvSpPr>
          <p:nvPr>
            <p:ph type="title"/>
          </p:nvPr>
        </p:nvSpPr>
        <p:spPr>
          <a:xfrm>
            <a:off x="5526156" y="365125"/>
            <a:ext cx="5827643" cy="1433433"/>
          </a:xfrm>
        </p:spPr>
        <p:txBody>
          <a:bodyPr anchor="b">
            <a:normAutofit/>
          </a:bodyPr>
          <a:lstStyle/>
          <a:p>
            <a:r>
              <a:rPr lang="en" dirty="0"/>
              <a:t>Backend API: </a:t>
            </a:r>
            <a:r>
              <a:rPr lang="en" dirty="0" err="1"/>
              <a:t>OpenPose</a:t>
            </a:r>
            <a:r>
              <a:rPr lang="en" dirty="0"/>
              <a:t> (Python)</a:t>
            </a:r>
            <a:endParaRPr lang="en-US" dirty="0"/>
          </a:p>
        </p:txBody>
      </p:sp>
      <p:pic>
        <p:nvPicPr>
          <p:cNvPr id="4" name="Google Shape;205;p33">
            <a:extLst>
              <a:ext uri="{FF2B5EF4-FFF2-40B4-BE49-F238E27FC236}">
                <a16:creationId xmlns:a16="http://schemas.microsoft.com/office/drawing/2014/main" id="{36027E54-C7DE-DA7A-BAFA-810D4263E2B4}"/>
              </a:ext>
            </a:extLst>
          </p:cNvPr>
          <p:cNvPicPr preferRelativeResize="0"/>
          <p:nvPr/>
        </p:nvPicPr>
        <p:blipFill>
          <a:blip r:embed="rId2"/>
          <a:stretch>
            <a:fillRect/>
          </a:stretch>
        </p:blipFill>
        <p:spPr>
          <a:xfrm>
            <a:off x="643466" y="3430088"/>
            <a:ext cx="4309533" cy="2154766"/>
          </a:xfrm>
          <a:prstGeom prst="rect">
            <a:avLst/>
          </a:prstGeom>
          <a:noFill/>
        </p:spPr>
      </p:pic>
      <p:sp>
        <p:nvSpPr>
          <p:cNvPr id="3" name="Content Placeholder 2">
            <a:extLst>
              <a:ext uri="{FF2B5EF4-FFF2-40B4-BE49-F238E27FC236}">
                <a16:creationId xmlns:a16="http://schemas.microsoft.com/office/drawing/2014/main" id="{A9B7AA22-C1B3-3F57-C403-92EDF49F28E8}"/>
              </a:ext>
            </a:extLst>
          </p:cNvPr>
          <p:cNvSpPr>
            <a:spLocks noGrp="1"/>
          </p:cNvSpPr>
          <p:nvPr>
            <p:ph idx="1"/>
          </p:nvPr>
        </p:nvSpPr>
        <p:spPr>
          <a:xfrm>
            <a:off x="5526156" y="2055813"/>
            <a:ext cx="5827644" cy="4121149"/>
          </a:xfrm>
        </p:spPr>
        <p:txBody>
          <a:bodyPr anchor="t">
            <a:normAutofit/>
          </a:bodyPr>
          <a:lstStyle/>
          <a:p>
            <a:pPr marL="0" indent="0">
              <a:buNone/>
            </a:pPr>
            <a:r>
              <a:rPr lang="en-US" sz="2000">
                <a:latin typeface="Arial"/>
                <a:ea typeface="Arial"/>
                <a:cs typeface="Arial"/>
                <a:sym typeface="Arial"/>
              </a:rPr>
              <a:t>A powerful tool for computer vision and human pose estimation. OpenPose is an open-source library that utilizes deep learning techniques to detect and track key body points, or </a:t>
            </a:r>
            <a:r>
              <a:rPr lang="en-US" sz="2000" b="1">
                <a:latin typeface="Arial"/>
                <a:ea typeface="Arial"/>
                <a:cs typeface="Arial"/>
                <a:sym typeface="Arial"/>
              </a:rPr>
              <a:t>keypoints</a:t>
            </a:r>
            <a:r>
              <a:rPr lang="en-US" sz="2000">
                <a:latin typeface="Arial"/>
                <a:ea typeface="Arial"/>
                <a:cs typeface="Arial"/>
                <a:sym typeface="Arial"/>
              </a:rPr>
              <a:t>, in real-time from images or video frames. These </a:t>
            </a:r>
            <a:r>
              <a:rPr lang="en-US" sz="2000" b="1">
                <a:latin typeface="Arial"/>
                <a:ea typeface="Arial"/>
                <a:cs typeface="Arial"/>
                <a:sym typeface="Arial"/>
              </a:rPr>
              <a:t>keypoints</a:t>
            </a:r>
            <a:r>
              <a:rPr lang="en-US" sz="2000">
                <a:latin typeface="Arial"/>
                <a:ea typeface="Arial"/>
                <a:cs typeface="Arial"/>
                <a:sym typeface="Arial"/>
              </a:rPr>
              <a:t> represent various body parts, such as the head, shoulders, elbows, wrists, hips, knees, and ankles.</a:t>
            </a:r>
            <a:endParaRPr lang="en-US" sz="2000"/>
          </a:p>
          <a:p>
            <a:pPr marL="0" indent="0">
              <a:buNone/>
            </a:pPr>
            <a:endParaRPr lang="en-US" sz="2000"/>
          </a:p>
        </p:txBody>
      </p:sp>
    </p:spTree>
    <p:extLst>
      <p:ext uri="{BB962C8B-B14F-4D97-AF65-F5344CB8AC3E}">
        <p14:creationId xmlns:p14="http://schemas.microsoft.com/office/powerpoint/2010/main" val="39087840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1902</TotalTime>
  <Words>1222</Words>
  <Application>Microsoft Macintosh PowerPoint</Application>
  <PresentationFormat>Widescreen</PresentationFormat>
  <Paragraphs>70</Paragraphs>
  <Slides>18</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Roboto</vt:lpstr>
      <vt:lpstr>Office Theme</vt:lpstr>
      <vt:lpstr>Posture Detection and Correction using OpenPose</vt:lpstr>
      <vt:lpstr>Project Inspiration: Sitting Posture Recognition</vt:lpstr>
      <vt:lpstr>Why this project is important?</vt:lpstr>
      <vt:lpstr>What is considered good seated posture?</vt:lpstr>
      <vt:lpstr>What do we intend to add?</vt:lpstr>
      <vt:lpstr>Summary of Expected Outcomes</vt:lpstr>
      <vt:lpstr>Frontend: Vue.Js Framework</vt:lpstr>
      <vt:lpstr>Backend Database: Firebase</vt:lpstr>
      <vt:lpstr>Backend API: OpenPose (Python)</vt:lpstr>
      <vt:lpstr>Model: Keras model via OpenPose</vt:lpstr>
      <vt:lpstr>Data Source</vt:lpstr>
      <vt:lpstr>PowerPoint Presentation</vt:lpstr>
      <vt:lpstr>Methodologies: model.py</vt:lpstr>
      <vt:lpstr>Methodologies: posture_image.py</vt:lpstr>
      <vt:lpstr>Further Implementation(Stretch goal): Real-time Object Detection via OpenCV</vt:lpstr>
      <vt:lpstr>Why is this important?</vt:lpstr>
      <vt:lpstr>What we’re adding</vt:lpstr>
      <vt:lpstr>Important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Ignite Talk</dc:title>
  <dc:creator>Ally Ryan</dc:creator>
  <cp:lastModifiedBy>Ally Ryan</cp:lastModifiedBy>
  <cp:revision>3</cp:revision>
  <dcterms:created xsi:type="dcterms:W3CDTF">2024-01-28T20:09:04Z</dcterms:created>
  <dcterms:modified xsi:type="dcterms:W3CDTF">2024-01-30T03:51:04Z</dcterms:modified>
</cp:coreProperties>
</file>